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media1.mp4" ContentType="video/unknown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422" r:id="rId4"/>
    <p:sldId id="407" r:id="rId6"/>
    <p:sldId id="424" r:id="rId7"/>
    <p:sldId id="414" r:id="rId8"/>
    <p:sldId id="408" r:id="rId9"/>
    <p:sldId id="421" r:id="rId10"/>
    <p:sldId id="428" r:id="rId11"/>
    <p:sldId id="401" r:id="rId12"/>
    <p:sldId id="271" r:id="rId13"/>
    <p:sldId id="413" r:id="rId14"/>
    <p:sldId id="485" r:id="rId15"/>
    <p:sldId id="459" r:id="rId16"/>
    <p:sldId id="477" r:id="rId17"/>
    <p:sldId id="479" r:id="rId18"/>
    <p:sldId id="439" r:id="rId19"/>
    <p:sldId id="460" r:id="rId20"/>
    <p:sldId id="447" r:id="rId21"/>
    <p:sldId id="449" r:id="rId22"/>
    <p:sldId id="450" r:id="rId23"/>
    <p:sldId id="451" r:id="rId24"/>
    <p:sldId id="452" r:id="rId25"/>
    <p:sldId id="453" r:id="rId26"/>
    <p:sldId id="456" r:id="rId27"/>
    <p:sldId id="472" r:id="rId28"/>
    <p:sldId id="443" r:id="rId29"/>
    <p:sldId id="482" r:id="rId30"/>
    <p:sldId id="488" r:id="rId31"/>
    <p:sldId id="438" r:id="rId32"/>
    <p:sldId id="275" r:id="rId33"/>
  </p:sldIdLst>
  <p:sldSz cx="10439400" cy="7289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0128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506730" algn="l" defTabSz="10128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1013460" algn="l" defTabSz="10128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519555" algn="l" defTabSz="10128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2026285" algn="l" defTabSz="10128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533015" algn="l" defTabSz="10128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3039745" algn="l" defTabSz="10128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546475" algn="l" defTabSz="10128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4053205" algn="l" defTabSz="10128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 autoAdjust="0"/>
    <p:restoredTop sz="93524" autoAdjust="0"/>
  </p:normalViewPr>
  <p:slideViewPr>
    <p:cSldViewPr snapToGrid="0">
      <p:cViewPr varScale="1">
        <p:scale>
          <a:sx n="101" d="100"/>
          <a:sy n="101" d="100"/>
        </p:scale>
        <p:origin x="21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012825" latinLnBrk="0">
      <a:defRPr sz="1300">
        <a:latin typeface="+mj-lt"/>
        <a:ea typeface="+mj-ea"/>
        <a:cs typeface="+mj-cs"/>
        <a:sym typeface="Calibri"/>
      </a:defRPr>
    </a:lvl1pPr>
    <a:lvl2pPr indent="228600" defTabSz="1012825" latinLnBrk="0">
      <a:defRPr sz="1300">
        <a:latin typeface="+mj-lt"/>
        <a:ea typeface="+mj-ea"/>
        <a:cs typeface="+mj-cs"/>
        <a:sym typeface="Calibri"/>
      </a:defRPr>
    </a:lvl2pPr>
    <a:lvl3pPr indent="457200" defTabSz="1012825" latinLnBrk="0">
      <a:defRPr sz="1300">
        <a:latin typeface="+mj-lt"/>
        <a:ea typeface="+mj-ea"/>
        <a:cs typeface="+mj-cs"/>
        <a:sym typeface="Calibri"/>
      </a:defRPr>
    </a:lvl3pPr>
    <a:lvl4pPr indent="685800" defTabSz="1012825" latinLnBrk="0">
      <a:defRPr sz="1300">
        <a:latin typeface="+mj-lt"/>
        <a:ea typeface="+mj-ea"/>
        <a:cs typeface="+mj-cs"/>
        <a:sym typeface="Calibri"/>
      </a:defRPr>
    </a:lvl4pPr>
    <a:lvl5pPr indent="914400" defTabSz="1012825" latinLnBrk="0">
      <a:defRPr sz="1300">
        <a:latin typeface="+mj-lt"/>
        <a:ea typeface="+mj-ea"/>
        <a:cs typeface="+mj-cs"/>
        <a:sym typeface="Calibri"/>
      </a:defRPr>
    </a:lvl5pPr>
    <a:lvl6pPr indent="1143000" defTabSz="1012825" latinLnBrk="0">
      <a:defRPr sz="1300">
        <a:latin typeface="+mj-lt"/>
        <a:ea typeface="+mj-ea"/>
        <a:cs typeface="+mj-cs"/>
        <a:sym typeface="Calibri"/>
      </a:defRPr>
    </a:lvl6pPr>
    <a:lvl7pPr indent="1371600" defTabSz="1012825" latinLnBrk="0">
      <a:defRPr sz="1300">
        <a:latin typeface="+mj-lt"/>
        <a:ea typeface="+mj-ea"/>
        <a:cs typeface="+mj-cs"/>
        <a:sym typeface="Calibri"/>
      </a:defRPr>
    </a:lvl7pPr>
    <a:lvl8pPr indent="1600200" defTabSz="1012825" latinLnBrk="0">
      <a:defRPr sz="1300">
        <a:latin typeface="+mj-lt"/>
        <a:ea typeface="+mj-ea"/>
        <a:cs typeface="+mj-cs"/>
        <a:sym typeface="Calibri"/>
      </a:defRPr>
    </a:lvl8pPr>
    <a:lvl9pPr indent="1828800" defTabSz="1012825" latinLnBrk="0">
      <a:defRPr sz="13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/>
          <p:nvPr>
            <p:ph type="body" idx="1"/>
          </p:nvPr>
        </p:nvSpPr>
        <p:spPr>
          <a:xfrm>
            <a:off x="680562" y="4873646"/>
            <a:ext cx="5435038" cy="4573250"/>
          </a:xfrm>
          <a:prstGeom prst="rect">
            <a:avLst/>
          </a:prstGeom>
        </p:spPr>
        <p:txBody>
          <a:bodyPr spcFirstLastPara="1" wrap="square" lIns="72000" tIns="72000" rIns="72000" bIns="720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480"/>
              </a:spcAft>
              <a:buNone/>
            </a:pPr>
          </a:p>
        </p:txBody>
      </p:sp>
      <p:sp>
        <p:nvSpPr>
          <p:cNvPr id="70" name="Google Shape;70;p1:notes"/>
          <p:cNvSpPr/>
          <p:nvPr>
            <p:ph type="sldImg" idx="2"/>
          </p:nvPr>
        </p:nvSpPr>
        <p:spPr>
          <a:xfrm>
            <a:off x="420688" y="249238"/>
            <a:ext cx="5954712" cy="44672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ce réservé de l'image des diapositives 1"/>
          <p:cNvSpPr/>
          <p:nvPr>
            <p:ph type="sldImg"/>
          </p:nvPr>
        </p:nvSpPr>
        <p:spPr/>
      </p:sp>
      <p:sp>
        <p:nvSpPr>
          <p:cNvPr id="3" name="Espace réservé du texte 2"/>
          <p:cNvSpPr/>
          <p:nvPr>
            <p:ph type="body" idx="1"/>
          </p:nvPr>
        </p:nvSpPr>
        <p:spPr/>
        <p:txBody>
          <a:bodyPr/>
          <a:p>
            <a:endParaRPr lang="fr-F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ce réservé de l'image des diapositives 1"/>
          <p:cNvSpPr/>
          <p:nvPr>
            <p:ph type="sldImg"/>
          </p:nvPr>
        </p:nvSpPr>
        <p:spPr/>
      </p:sp>
      <p:sp>
        <p:nvSpPr>
          <p:cNvPr id="3" name="Espace réservé du texte 2"/>
          <p:cNvSpPr/>
          <p:nvPr>
            <p:ph type="body" idx="1"/>
          </p:nvPr>
        </p:nvSpPr>
        <p:spPr/>
        <p:txBody>
          <a:bodyPr/>
          <a:p>
            <a:endParaRPr lang="fr-F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ce réservé de l'image des diapositives 1"/>
          <p:cNvSpPr/>
          <p:nvPr>
            <p:ph type="sldImg"/>
          </p:nvPr>
        </p:nvSpPr>
        <p:spPr/>
      </p:sp>
      <p:sp>
        <p:nvSpPr>
          <p:cNvPr id="3" name="Espace réservé du texte 2"/>
          <p:cNvSpPr/>
          <p:nvPr>
            <p:ph type="body" idx="1"/>
          </p:nvPr>
        </p:nvSpPr>
        <p:spPr/>
        <p:txBody>
          <a:bodyPr/>
          <a:p>
            <a:endParaRPr lang="fr-F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ce réservé de l'image des diapositives 1"/>
          <p:cNvSpPr/>
          <p:nvPr>
            <p:ph type="sldImg"/>
          </p:nvPr>
        </p:nvSpPr>
        <p:spPr/>
      </p:sp>
      <p:sp>
        <p:nvSpPr>
          <p:cNvPr id="3" name="Espace réservé du texte 2"/>
          <p:cNvSpPr/>
          <p:nvPr>
            <p:ph type="body" idx="1"/>
          </p:nvPr>
        </p:nvSpPr>
        <p:spPr/>
        <p:txBody>
          <a:bodyPr/>
          <a:p>
            <a:endParaRPr lang="fr-F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ce réservé de l'image des diapositives 1"/>
          <p:cNvSpPr/>
          <p:nvPr>
            <p:ph type="sldImg"/>
          </p:nvPr>
        </p:nvSpPr>
        <p:spPr/>
      </p:sp>
      <p:sp>
        <p:nvSpPr>
          <p:cNvPr id="3" name="Espace réservé du texte 2"/>
          <p:cNvSpPr/>
          <p:nvPr>
            <p:ph type="body" idx="1"/>
          </p:nvPr>
        </p:nvSpPr>
        <p:spPr/>
        <p:txBody>
          <a:bodyPr/>
          <a:p>
            <a:endParaRPr lang="fr-F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ce réservé de l'image des diapositives 1"/>
          <p:cNvSpPr/>
          <p:nvPr>
            <p:ph type="sldImg"/>
          </p:nvPr>
        </p:nvSpPr>
        <p:spPr/>
      </p:sp>
      <p:sp>
        <p:nvSpPr>
          <p:cNvPr id="3" name="Espace réservé du texte 2"/>
          <p:cNvSpPr/>
          <p:nvPr>
            <p:ph type="body" idx="1"/>
          </p:nvPr>
        </p:nvSpPr>
        <p:spPr/>
        <p:txBody>
          <a:bodyPr/>
          <a:p>
            <a:endParaRPr lang="fr-F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ce réservé de l'image des diapositives 1"/>
          <p:cNvSpPr/>
          <p:nvPr>
            <p:ph type="sldImg"/>
          </p:nvPr>
        </p:nvSpPr>
        <p:spPr/>
      </p:sp>
      <p:sp>
        <p:nvSpPr>
          <p:cNvPr id="3" name="Espace réservé du texte 2"/>
          <p:cNvSpPr/>
          <p:nvPr>
            <p:ph type="body" idx="1"/>
          </p:nvPr>
        </p:nvSpPr>
        <p:spPr/>
        <p:txBody>
          <a:bodyPr/>
          <a:p>
            <a:endParaRPr lang="fr-F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ce réservé de l'image des diapositives 1"/>
          <p:cNvSpPr/>
          <p:nvPr>
            <p:ph type="sldImg"/>
          </p:nvPr>
        </p:nvSpPr>
        <p:spPr/>
      </p:sp>
      <p:sp>
        <p:nvSpPr>
          <p:cNvPr id="3" name="Espace réservé du texte 2"/>
          <p:cNvSpPr/>
          <p:nvPr>
            <p:ph type="body" idx="1"/>
          </p:nvPr>
        </p:nvSpPr>
        <p:spPr/>
        <p:txBody>
          <a:bodyPr/>
          <a:p>
            <a:endParaRPr lang="fr-F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ce réservé de l'image des diapositives 1"/>
          <p:cNvSpPr/>
          <p:nvPr>
            <p:ph type="sldImg"/>
          </p:nvPr>
        </p:nvSpPr>
        <p:spPr/>
      </p:sp>
      <p:sp>
        <p:nvSpPr>
          <p:cNvPr id="3" name="Espace réservé du texte 2"/>
          <p:cNvSpPr/>
          <p:nvPr>
            <p:ph type="body" idx="1"/>
          </p:nvPr>
        </p:nvSpPr>
        <p:spPr/>
        <p:txBody>
          <a:bodyPr/>
          <a:p>
            <a:endParaRPr lang="fr-F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ce réservé de l'image des diapositives 1"/>
          <p:cNvSpPr/>
          <p:nvPr>
            <p:ph type="sldImg"/>
          </p:nvPr>
        </p:nvSpPr>
        <p:spPr/>
      </p:sp>
      <p:sp>
        <p:nvSpPr>
          <p:cNvPr id="3" name="Espace réservé du texte 2"/>
          <p:cNvSpPr/>
          <p:nvPr>
            <p:ph type="body" idx="1"/>
          </p:nvPr>
        </p:nvSpPr>
        <p:spPr/>
        <p:txBody>
          <a:bodyPr/>
          <a:p>
            <a:endParaRPr lang="fr-F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74725" y="685800"/>
            <a:ext cx="490855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ce réservé de l'image des diapositives 1"/>
          <p:cNvSpPr/>
          <p:nvPr>
            <p:ph type="sldImg"/>
          </p:nvPr>
        </p:nvSpPr>
        <p:spPr/>
      </p:sp>
      <p:sp>
        <p:nvSpPr>
          <p:cNvPr id="3" name="Espace réservé du texte 2"/>
          <p:cNvSpPr/>
          <p:nvPr>
            <p:ph type="body" idx="1"/>
          </p:nvPr>
        </p:nvSpPr>
        <p:spPr/>
        <p:txBody>
          <a:bodyPr/>
          <a:p>
            <a:endParaRPr lang="fr-F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ce réservé de l'image des diapositives 1"/>
          <p:cNvSpPr/>
          <p:nvPr>
            <p:ph type="sldImg"/>
          </p:nvPr>
        </p:nvSpPr>
        <p:spPr/>
      </p:sp>
      <p:sp>
        <p:nvSpPr>
          <p:cNvPr id="3" name="Espace réservé du texte 2"/>
          <p:cNvSpPr/>
          <p:nvPr>
            <p:ph type="body" idx="1"/>
          </p:nvPr>
        </p:nvSpPr>
        <p:spPr/>
        <p:txBody>
          <a:bodyPr/>
          <a:p>
            <a:endParaRPr lang="fr-F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ce réservé de l'image des diapositives 1"/>
          <p:cNvSpPr/>
          <p:nvPr>
            <p:ph type="sldImg"/>
          </p:nvPr>
        </p:nvSpPr>
        <p:spPr/>
      </p:sp>
      <p:sp>
        <p:nvSpPr>
          <p:cNvPr id="3" name="Espace réservé du texte 2"/>
          <p:cNvSpPr/>
          <p:nvPr>
            <p:ph type="body" idx="1"/>
          </p:nvPr>
        </p:nvSpPr>
        <p:spPr/>
        <p:txBody>
          <a:bodyPr/>
          <a:p>
            <a:endParaRPr lang="fr-F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ce réservé de l'image des diapositives 1"/>
          <p:cNvSpPr/>
          <p:nvPr>
            <p:ph type="sldImg"/>
          </p:nvPr>
        </p:nvSpPr>
        <p:spPr/>
      </p:sp>
      <p:sp>
        <p:nvSpPr>
          <p:cNvPr id="3" name="Espace réservé du texte 2"/>
          <p:cNvSpPr/>
          <p:nvPr>
            <p:ph type="body" idx="1"/>
          </p:nvPr>
        </p:nvSpPr>
        <p:spPr/>
        <p:txBody>
          <a:bodyPr/>
          <a:p>
            <a:endParaRPr lang="fr-FR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ce réservé de l'image des diapositives 1"/>
          <p:cNvSpPr/>
          <p:nvPr>
            <p:ph type="sldImg"/>
          </p:nvPr>
        </p:nvSpPr>
        <p:spPr/>
      </p:sp>
      <p:sp>
        <p:nvSpPr>
          <p:cNvPr id="3" name="Espace réservé du texte 2"/>
          <p:cNvSpPr/>
          <p:nvPr>
            <p:ph type="body" idx="1"/>
          </p:nvPr>
        </p:nvSpPr>
        <p:spPr/>
        <p:txBody>
          <a:bodyPr/>
          <a:p>
            <a:endParaRPr lang="fr-FR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ce réservé de l'image des diapositives 1"/>
          <p:cNvSpPr/>
          <p:nvPr>
            <p:ph type="sldImg"/>
          </p:nvPr>
        </p:nvSpPr>
        <p:spPr/>
      </p:sp>
      <p:sp>
        <p:nvSpPr>
          <p:cNvPr id="3" name="Espace réservé du texte 2"/>
          <p:cNvSpPr/>
          <p:nvPr>
            <p:ph type="body" idx="1"/>
          </p:nvPr>
        </p:nvSpPr>
        <p:spPr/>
        <p:txBody>
          <a:bodyPr/>
          <a:p>
            <a:endParaRPr lang="fr-F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 txBox="1"/>
          <p:nvPr>
            <p:ph type="body" idx="1"/>
          </p:nvPr>
        </p:nvSpPr>
        <p:spPr>
          <a:xfrm>
            <a:off x="680562" y="4873646"/>
            <a:ext cx="5435038" cy="4573250"/>
          </a:xfrm>
          <a:prstGeom prst="rect">
            <a:avLst/>
          </a:prstGeom>
        </p:spPr>
        <p:txBody>
          <a:bodyPr spcFirstLastPara="1" wrap="square" lIns="72000" tIns="72000" rIns="72000" bIns="720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480"/>
              </a:spcAft>
              <a:buNone/>
            </a:pPr>
            <a:r>
              <a:rPr lang="fr-FR"/>
              <a:t>Transparent </a:t>
            </a:r>
            <a:endParaRPr lang="fr-FR"/>
          </a:p>
          <a:p>
            <a:pPr marL="0" lvl="0" indent="0" algn="l" rtl="0">
              <a:spcBef>
                <a:spcPts val="360"/>
              </a:spcBef>
              <a:spcAft>
                <a:spcPts val="480"/>
              </a:spcAft>
              <a:buNone/>
            </a:pPr>
            <a:r>
              <a:rPr lang="fr-FR"/>
              <a:t>conducteur thermique</a:t>
            </a:r>
            <a:endParaRPr lang="fr-FR"/>
          </a:p>
        </p:txBody>
      </p:sp>
      <p:sp>
        <p:nvSpPr>
          <p:cNvPr id="95" name="Google Shape;95;p4:notes"/>
          <p:cNvSpPr/>
          <p:nvPr>
            <p:ph type="sldImg" idx="2"/>
          </p:nvPr>
        </p:nvSpPr>
        <p:spPr>
          <a:xfrm>
            <a:off x="420688" y="249238"/>
            <a:ext cx="5954712" cy="44672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ce réservé de l'image des diapositives 1"/>
          <p:cNvSpPr/>
          <p:nvPr>
            <p:ph type="sldImg"/>
          </p:nvPr>
        </p:nvSpPr>
        <p:spPr/>
      </p:sp>
      <p:sp>
        <p:nvSpPr>
          <p:cNvPr id="3" name="Espace réservé du texte 2"/>
          <p:cNvSpPr/>
          <p:nvPr>
            <p:ph type="body" idx="1"/>
          </p:nvPr>
        </p:nvSpPr>
        <p:spPr/>
        <p:txBody>
          <a:bodyPr/>
          <a:p>
            <a:r>
              <a:rPr lang="fr-FR" altLang="en-US"/>
              <a:t>Different application de type... interest in powerbeaming laser</a:t>
            </a:r>
            <a:endParaRPr lang="fr-F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74725" y="685800"/>
            <a:ext cx="490855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74725" y="685800"/>
            <a:ext cx="490855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ce réservé de l'image des diapositives 1"/>
          <p:cNvSpPr/>
          <p:nvPr>
            <p:ph type="sldImg"/>
          </p:nvPr>
        </p:nvSpPr>
        <p:spPr/>
      </p:sp>
      <p:sp>
        <p:nvSpPr>
          <p:cNvPr id="3" name="Espace réservé du texte 2"/>
          <p:cNvSpPr/>
          <p:nvPr>
            <p:ph type="body" idx="1"/>
          </p:nvPr>
        </p:nvSpPr>
        <p:spPr/>
        <p:txBody>
          <a:bodyPr/>
          <a:p>
            <a:endParaRPr lang="fr-F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74725" y="685800"/>
            <a:ext cx="490855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altLang="en-GB" dirty="0"/>
              <a:t>Photodiode n est pas du diamond mais c est le laser</a:t>
            </a:r>
            <a:endParaRPr lang="fr-FR" altLang="en-GB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ce réservé de l'image des diapositives 1"/>
          <p:cNvSpPr/>
          <p:nvPr>
            <p:ph type="sldImg"/>
          </p:nvPr>
        </p:nvSpPr>
        <p:spPr/>
      </p:sp>
      <p:sp>
        <p:nvSpPr>
          <p:cNvPr id="3" name="Espace réservé du texte 2"/>
          <p:cNvSpPr/>
          <p:nvPr>
            <p:ph type="body" idx="1"/>
          </p:nvPr>
        </p:nvSpPr>
        <p:spPr/>
        <p:txBody>
          <a:bodyPr/>
          <a:p>
            <a:endParaRPr lang="fr-F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783075" y="2265059"/>
            <a:ext cx="8874840" cy="156292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566148" y="4131786"/>
            <a:ext cx="7308694" cy="1863356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50673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101346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519555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2026285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7569717" y="291996"/>
            <a:ext cx="2349223" cy="622131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522050" y="291996"/>
            <a:ext cx="6873650" cy="622131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2956" y="2264566"/>
            <a:ext cx="8873490" cy="1562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5911" y="4130887"/>
            <a:ext cx="7307581" cy="186294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67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28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95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262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32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39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45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519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6EE2-96A5-47B0-994A-8F4C3B0415EC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B4EB1-23A0-4821-8E41-A5730D55B53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6EE2-96A5-47B0-994A-8F4C3B0415EC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B4EB1-23A0-4821-8E41-A5730D55B53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642" y="4684374"/>
            <a:ext cx="8873490" cy="1447836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4642" y="3089729"/>
            <a:ext cx="8873490" cy="1594644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673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282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195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262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323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3911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458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519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6EE2-96A5-47B0-994A-8F4C3B0415EC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B4EB1-23A0-4821-8E41-A5730D55B53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1970" y="1700957"/>
            <a:ext cx="4610735" cy="4810931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06695" y="1700957"/>
            <a:ext cx="4610735" cy="4810931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6EE2-96A5-47B0-994A-8F4C3B0415EC}" type="datetimeFigureOut">
              <a:rPr lang="ru-RU" smtClean="0"/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B4EB1-23A0-4821-8E41-A5730D55B53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1970" y="1631769"/>
            <a:ext cx="4612548" cy="68004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6730" indent="0">
              <a:buNone/>
              <a:defRPr sz="2200" b="1"/>
            </a:lvl2pPr>
            <a:lvl3pPr marL="1012825" indent="0">
              <a:buNone/>
              <a:defRPr sz="2000" b="1"/>
            </a:lvl3pPr>
            <a:lvl4pPr marL="1519555" indent="0">
              <a:buNone/>
              <a:defRPr sz="1800" b="1"/>
            </a:lvl4pPr>
            <a:lvl5pPr marL="2026285" indent="0">
              <a:buNone/>
              <a:defRPr sz="1800" b="1"/>
            </a:lvl5pPr>
            <a:lvl6pPr marL="2532380" indent="0">
              <a:buNone/>
              <a:defRPr sz="1800" b="1"/>
            </a:lvl6pPr>
            <a:lvl7pPr marL="3039110" indent="0">
              <a:buNone/>
              <a:defRPr sz="1800" b="1"/>
            </a:lvl7pPr>
            <a:lvl8pPr marL="3545840" indent="0">
              <a:buNone/>
              <a:defRPr sz="1800" b="1"/>
            </a:lvl8pPr>
            <a:lvl9pPr marL="4051935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1970" y="2311811"/>
            <a:ext cx="4612548" cy="4200073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03071" y="1631769"/>
            <a:ext cx="4614360" cy="68004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6730" indent="0">
              <a:buNone/>
              <a:defRPr sz="2200" b="1"/>
            </a:lvl2pPr>
            <a:lvl3pPr marL="1012825" indent="0">
              <a:buNone/>
              <a:defRPr sz="2000" b="1"/>
            </a:lvl3pPr>
            <a:lvl4pPr marL="1519555" indent="0">
              <a:buNone/>
              <a:defRPr sz="1800" b="1"/>
            </a:lvl4pPr>
            <a:lvl5pPr marL="2026285" indent="0">
              <a:buNone/>
              <a:defRPr sz="1800" b="1"/>
            </a:lvl5pPr>
            <a:lvl6pPr marL="2532380" indent="0">
              <a:buNone/>
              <a:defRPr sz="1800" b="1"/>
            </a:lvl6pPr>
            <a:lvl7pPr marL="3039110" indent="0">
              <a:buNone/>
              <a:defRPr sz="1800" b="1"/>
            </a:lvl7pPr>
            <a:lvl8pPr marL="3545840" indent="0">
              <a:buNone/>
              <a:defRPr sz="1800" b="1"/>
            </a:lvl8pPr>
            <a:lvl9pPr marL="4051935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03071" y="2311811"/>
            <a:ext cx="4614360" cy="4200073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6EE2-96A5-47B0-994A-8F4C3B0415EC}" type="datetimeFigureOut">
              <a:rPr lang="ru-RU" smtClean="0"/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B4EB1-23A0-4821-8E41-A5730D55B53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6EE2-96A5-47B0-994A-8F4C3B0415EC}" type="datetimeFigureOut">
              <a:rPr lang="ru-RU" smtClean="0"/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B4EB1-23A0-4821-8E41-A5730D55B53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6EE2-96A5-47B0-994A-8F4C3B0415EC}" type="datetimeFigureOut">
              <a:rPr lang="ru-RU" smtClean="0"/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B4EB1-23A0-4821-8E41-A5730D55B53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973" y="290242"/>
            <a:ext cx="3434491" cy="1235216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515" y="290245"/>
            <a:ext cx="5835914" cy="6221643"/>
          </a:xfrm>
        </p:spPr>
        <p:txBody>
          <a:bodyPr/>
          <a:lstStyle>
            <a:lvl1pPr>
              <a:defRPr sz="35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1973" y="1525461"/>
            <a:ext cx="3434491" cy="4986426"/>
          </a:xfrm>
        </p:spPr>
        <p:txBody>
          <a:bodyPr/>
          <a:lstStyle>
            <a:lvl1pPr marL="0" indent="0">
              <a:buNone/>
              <a:defRPr sz="1600"/>
            </a:lvl1pPr>
            <a:lvl2pPr marL="506730" indent="0">
              <a:buNone/>
              <a:defRPr sz="1300"/>
            </a:lvl2pPr>
            <a:lvl3pPr marL="1012825" indent="0">
              <a:buNone/>
              <a:defRPr sz="1100"/>
            </a:lvl3pPr>
            <a:lvl4pPr marL="1519555" indent="0">
              <a:buNone/>
              <a:defRPr sz="1000"/>
            </a:lvl4pPr>
            <a:lvl5pPr marL="2026285" indent="0">
              <a:buNone/>
              <a:defRPr sz="1000"/>
            </a:lvl5pPr>
            <a:lvl6pPr marL="2532380" indent="0">
              <a:buNone/>
              <a:defRPr sz="1000"/>
            </a:lvl6pPr>
            <a:lvl7pPr marL="3039110" indent="0">
              <a:buNone/>
              <a:defRPr sz="1000"/>
            </a:lvl7pPr>
            <a:lvl8pPr marL="3545840" indent="0">
              <a:buNone/>
              <a:defRPr sz="1000"/>
            </a:lvl8pPr>
            <a:lvl9pPr marL="405193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6EE2-96A5-47B0-994A-8F4C3B0415EC}" type="datetimeFigureOut">
              <a:rPr lang="ru-RU" smtClean="0"/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B4EB1-23A0-4821-8E41-A5730D55B53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6196" y="5102860"/>
            <a:ext cx="6263640" cy="602422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46196" y="651358"/>
            <a:ext cx="6263640" cy="4373880"/>
          </a:xfrm>
        </p:spPr>
        <p:txBody>
          <a:bodyPr/>
          <a:lstStyle>
            <a:lvl1pPr marL="0" indent="0">
              <a:buNone/>
              <a:defRPr sz="3500"/>
            </a:lvl1pPr>
            <a:lvl2pPr marL="506730" indent="0">
              <a:buNone/>
              <a:defRPr sz="3100"/>
            </a:lvl2pPr>
            <a:lvl3pPr marL="1012825" indent="0">
              <a:buNone/>
              <a:defRPr sz="2700"/>
            </a:lvl3pPr>
            <a:lvl4pPr marL="1519555" indent="0">
              <a:buNone/>
              <a:defRPr sz="2200"/>
            </a:lvl4pPr>
            <a:lvl5pPr marL="2026285" indent="0">
              <a:buNone/>
              <a:defRPr sz="2200"/>
            </a:lvl5pPr>
            <a:lvl6pPr marL="2532380" indent="0">
              <a:buNone/>
              <a:defRPr sz="2200"/>
            </a:lvl6pPr>
            <a:lvl7pPr marL="3039110" indent="0">
              <a:buNone/>
              <a:defRPr sz="2200"/>
            </a:lvl7pPr>
            <a:lvl8pPr marL="3545840" indent="0">
              <a:buNone/>
              <a:defRPr sz="2200"/>
            </a:lvl8pPr>
            <a:lvl9pPr marL="4051935" indent="0">
              <a:buNone/>
              <a:defRPr sz="22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46196" y="5705281"/>
            <a:ext cx="6263640" cy="855539"/>
          </a:xfrm>
        </p:spPr>
        <p:txBody>
          <a:bodyPr/>
          <a:lstStyle>
            <a:lvl1pPr marL="0" indent="0">
              <a:buNone/>
              <a:defRPr sz="1600"/>
            </a:lvl1pPr>
            <a:lvl2pPr marL="506730" indent="0">
              <a:buNone/>
              <a:defRPr sz="1300"/>
            </a:lvl2pPr>
            <a:lvl3pPr marL="1012825" indent="0">
              <a:buNone/>
              <a:defRPr sz="1100"/>
            </a:lvl3pPr>
            <a:lvl4pPr marL="1519555" indent="0">
              <a:buNone/>
              <a:defRPr sz="1000"/>
            </a:lvl4pPr>
            <a:lvl5pPr marL="2026285" indent="0">
              <a:buNone/>
              <a:defRPr sz="1000"/>
            </a:lvl5pPr>
            <a:lvl6pPr marL="2532380" indent="0">
              <a:buNone/>
              <a:defRPr sz="1000"/>
            </a:lvl6pPr>
            <a:lvl7pPr marL="3039110" indent="0">
              <a:buNone/>
              <a:defRPr sz="1000"/>
            </a:lvl7pPr>
            <a:lvl8pPr marL="3545840" indent="0">
              <a:buNone/>
              <a:defRPr sz="1000"/>
            </a:lvl8pPr>
            <a:lvl9pPr marL="405193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6EE2-96A5-47B0-994A-8F4C3B0415EC}" type="datetimeFigureOut">
              <a:rPr lang="ru-RU" smtClean="0"/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B4EB1-23A0-4821-8E41-A5730D55B53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6EE2-96A5-47B0-994A-8F4C3B0415EC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B4EB1-23A0-4821-8E41-A5730D55B53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68567" y="291933"/>
            <a:ext cx="2348865" cy="621995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21972" y="291933"/>
            <a:ext cx="6872604" cy="621995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6EE2-96A5-47B0-994A-8F4C3B0415EC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B4EB1-23A0-4821-8E41-A5730D55B53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824767" y="4685393"/>
            <a:ext cx="8874840" cy="1448152"/>
          </a:xfrm>
          <a:prstGeom prst="rect">
            <a:avLst/>
          </a:prstGeo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24767" y="3090402"/>
            <a:ext cx="8874840" cy="1594992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200">
                <a:solidFill>
                  <a:srgbClr val="888888"/>
                </a:solidFill>
              </a:defRPr>
            </a:lvl1pPr>
            <a:lvl2pPr marL="0" indent="506730">
              <a:spcBef>
                <a:spcPts val="500"/>
              </a:spcBef>
              <a:buSzTx/>
              <a:buFontTx/>
              <a:buNone/>
              <a:defRPr sz="2200">
                <a:solidFill>
                  <a:srgbClr val="888888"/>
                </a:solidFill>
              </a:defRPr>
            </a:lvl2pPr>
            <a:lvl3pPr marL="0" indent="1013460">
              <a:spcBef>
                <a:spcPts val="500"/>
              </a:spcBef>
              <a:buSzTx/>
              <a:buFontTx/>
              <a:buNone/>
              <a:defRPr sz="2200">
                <a:solidFill>
                  <a:srgbClr val="888888"/>
                </a:solidFill>
              </a:defRPr>
            </a:lvl3pPr>
            <a:lvl4pPr marL="0" indent="1519555">
              <a:spcBef>
                <a:spcPts val="500"/>
              </a:spcBef>
              <a:buSzTx/>
              <a:buFontTx/>
              <a:buNone/>
              <a:defRPr sz="2200">
                <a:solidFill>
                  <a:srgbClr val="888888"/>
                </a:solidFill>
              </a:defRPr>
            </a:lvl4pPr>
            <a:lvl5pPr marL="0" indent="2026285">
              <a:spcBef>
                <a:spcPts val="500"/>
              </a:spcBef>
              <a:buSzTx/>
              <a:buFontTx/>
              <a:buNone/>
              <a:defRPr sz="22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22050" y="1701326"/>
            <a:ext cx="4611436" cy="4811981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100"/>
            </a:lvl1pPr>
            <a:lvl2pPr marL="869950" indent="-363855">
              <a:spcBef>
                <a:spcPts val="700"/>
              </a:spcBef>
              <a:defRPr sz="3100"/>
            </a:lvl2pPr>
            <a:lvl3pPr marL="1370330" indent="-356870">
              <a:spcBef>
                <a:spcPts val="700"/>
              </a:spcBef>
              <a:defRPr sz="3100"/>
            </a:lvl3pPr>
            <a:lvl4pPr marL="1912620" indent="-392430">
              <a:spcBef>
                <a:spcPts val="700"/>
              </a:spcBef>
              <a:defRPr sz="3100"/>
            </a:lvl4pPr>
            <a:lvl5pPr marL="2419350" indent="-392430">
              <a:spcBef>
                <a:spcPts val="700"/>
              </a:spcBef>
              <a:defRPr sz="3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22048" y="1632124"/>
            <a:ext cx="4613251" cy="680192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600"/>
              </a:spcBef>
              <a:buSzTx/>
              <a:buFontTx/>
              <a:buNone/>
              <a:defRPr sz="2700" b="1"/>
            </a:lvl1pPr>
            <a:lvl2pPr marL="0" indent="506730">
              <a:spcBef>
                <a:spcPts val="600"/>
              </a:spcBef>
              <a:buSzTx/>
              <a:buFontTx/>
              <a:buNone/>
              <a:defRPr sz="2700" b="1"/>
            </a:lvl2pPr>
            <a:lvl3pPr marL="0" indent="1013460">
              <a:spcBef>
                <a:spcPts val="600"/>
              </a:spcBef>
              <a:buSzTx/>
              <a:buFontTx/>
              <a:buNone/>
              <a:defRPr sz="2700" b="1"/>
            </a:lvl3pPr>
            <a:lvl4pPr marL="0" indent="1519555">
              <a:spcBef>
                <a:spcPts val="600"/>
              </a:spcBef>
              <a:buSzTx/>
              <a:buFontTx/>
              <a:buNone/>
              <a:defRPr sz="2700" b="1"/>
            </a:lvl4pPr>
            <a:lvl5pPr marL="0" indent="2026285">
              <a:spcBef>
                <a:spcPts val="600"/>
              </a:spcBef>
              <a:buSzTx/>
              <a:buFontTx/>
              <a:buNone/>
              <a:defRPr sz="27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03877" y="1632124"/>
            <a:ext cx="4615063" cy="680192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600"/>
              </a:spcBef>
              <a:buSzTx/>
              <a:buFontTx/>
              <a:buNone/>
              <a:defRPr sz="2700" b="1"/>
            </a:pP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522052" y="290305"/>
            <a:ext cx="3435013" cy="1235485"/>
          </a:xfrm>
          <a:prstGeom prst="rect">
            <a:avLst/>
          </a:prstGeom>
        </p:spPr>
        <p:txBody>
          <a:bodyPr anchor="b"/>
          <a:lstStyle>
            <a:lvl1pPr algn="l">
              <a:defRPr sz="2200" b="1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4082136" y="290308"/>
            <a:ext cx="5836802" cy="6222999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13"/>
          </p:nvPr>
        </p:nvSpPr>
        <p:spPr>
          <a:xfrm>
            <a:off x="522052" y="1525792"/>
            <a:ext cx="3435013" cy="498751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600"/>
            </a:pP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2046507" y="5103971"/>
            <a:ext cx="6264593" cy="602554"/>
          </a:xfrm>
          <a:prstGeom prst="rect">
            <a:avLst/>
          </a:prstGeom>
        </p:spPr>
        <p:txBody>
          <a:bodyPr anchor="b"/>
          <a:lstStyle>
            <a:lvl1pPr algn="l">
              <a:defRPr sz="2200" b="1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2046507" y="651498"/>
            <a:ext cx="6264593" cy="43748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46507" y="5706524"/>
            <a:ext cx="6264593" cy="8557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600"/>
            </a:lvl1pPr>
            <a:lvl2pPr marL="0" indent="506730">
              <a:spcBef>
                <a:spcPts val="300"/>
              </a:spcBef>
              <a:buSzTx/>
              <a:buFontTx/>
              <a:buNone/>
              <a:defRPr sz="1600"/>
            </a:lvl2pPr>
            <a:lvl3pPr marL="0" indent="1013460">
              <a:spcBef>
                <a:spcPts val="300"/>
              </a:spcBef>
              <a:buSzTx/>
              <a:buFontTx/>
              <a:buNone/>
              <a:defRPr sz="1600"/>
            </a:lvl3pPr>
            <a:lvl4pPr marL="0" indent="1519555">
              <a:spcBef>
                <a:spcPts val="300"/>
              </a:spcBef>
              <a:buSzTx/>
              <a:buFontTx/>
              <a:buNone/>
              <a:defRPr sz="1600"/>
            </a:lvl4pPr>
            <a:lvl5pPr marL="0" indent="2026285">
              <a:spcBef>
                <a:spcPts val="300"/>
              </a:spcBef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522050" y="291993"/>
            <a:ext cx="9396891" cy="1215232"/>
          </a:xfrm>
          <a:prstGeom prst="rect">
            <a:avLst/>
          </a:prstGeom>
          <a:ln w="12700">
            <a:miter lim="400000"/>
          </a:ln>
        </p:spPr>
        <p:txBody>
          <a:bodyPr lIns="50661" tIns="50661" rIns="50661" bIns="50661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522050" y="1701326"/>
            <a:ext cx="9396891" cy="4811981"/>
          </a:xfrm>
          <a:prstGeom prst="rect">
            <a:avLst/>
          </a:prstGeom>
          <a:ln w="12700">
            <a:miter lim="400000"/>
          </a:ln>
        </p:spPr>
        <p:txBody>
          <a:bodyPr lIns="50661" tIns="50661" rIns="50661" bIns="50661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31753" y="6806226"/>
            <a:ext cx="287187" cy="291825"/>
          </a:xfrm>
          <a:prstGeom prst="rect">
            <a:avLst/>
          </a:prstGeom>
          <a:ln w="12700">
            <a:miter lim="400000"/>
          </a:ln>
        </p:spPr>
        <p:txBody>
          <a:bodyPr wrap="none" lIns="50661" tIns="50661" rIns="50661" bIns="50661" anchor="ctr">
            <a:spAutoFit/>
          </a:bodyPr>
          <a:lstStyle>
            <a:lvl1pPr algn="r">
              <a:defRPr sz="13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ctr" defTabSz="10128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9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10128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9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10128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9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10128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9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10128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9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10128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9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10128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9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10128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9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10128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9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79730" marR="0" indent="-379730" algn="l" defTabSz="1012825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864235" marR="0" indent="-357505" algn="l" defTabSz="1012825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–"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341755" marR="0" indent="-328295" algn="l" defTabSz="1012825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922780" marR="0" indent="-403225" algn="l" defTabSz="1012825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–"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429510" marR="0" indent="-403225" algn="l" defTabSz="1012825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»"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936240" marR="0" indent="-403225" algn="l" defTabSz="1012825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442970" marR="0" indent="-403225" algn="l" defTabSz="1012825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949065" marR="0" indent="-403225" algn="l" defTabSz="1012825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455795" marR="0" indent="-403225" algn="l" defTabSz="1012825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defRPr sz="35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10128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506730" algn="r" defTabSz="10128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013460" algn="r" defTabSz="10128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519555" algn="r" defTabSz="10128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2026285" algn="r" defTabSz="10128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533015" algn="r" defTabSz="10128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3039745" algn="r" defTabSz="10128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546475" algn="r" defTabSz="10128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4053205" algn="r" defTabSz="10128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3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970" y="291931"/>
            <a:ext cx="9395461" cy="1214966"/>
          </a:xfrm>
          <a:prstGeom prst="rect">
            <a:avLst/>
          </a:prstGeom>
        </p:spPr>
        <p:txBody>
          <a:bodyPr vert="horz" lIns="101325" tIns="50662" rIns="101325" bIns="50662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1970" y="1700957"/>
            <a:ext cx="9395461" cy="4810931"/>
          </a:xfrm>
          <a:prstGeom prst="rect">
            <a:avLst/>
          </a:prstGeom>
        </p:spPr>
        <p:txBody>
          <a:bodyPr vert="horz" lIns="101325" tIns="50662" rIns="101325" bIns="50662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21970" y="6756568"/>
            <a:ext cx="2435860" cy="388114"/>
          </a:xfrm>
          <a:prstGeom prst="rect">
            <a:avLst/>
          </a:prstGeom>
        </p:spPr>
        <p:txBody>
          <a:bodyPr vert="horz" lIns="101325" tIns="50662" rIns="101325" bIns="50662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46EE2-96A5-47B0-994A-8F4C3B0415EC}" type="datetimeFigureOut">
              <a:rPr lang="ru-RU" smtClean="0"/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66797" y="6756568"/>
            <a:ext cx="3305810" cy="388114"/>
          </a:xfrm>
          <a:prstGeom prst="rect">
            <a:avLst/>
          </a:prstGeom>
        </p:spPr>
        <p:txBody>
          <a:bodyPr vert="horz" lIns="101325" tIns="50662" rIns="101325" bIns="50662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81571" y="6756568"/>
            <a:ext cx="2435860" cy="388114"/>
          </a:xfrm>
          <a:prstGeom prst="rect">
            <a:avLst/>
          </a:prstGeom>
        </p:spPr>
        <p:txBody>
          <a:bodyPr vert="horz" lIns="101325" tIns="50662" rIns="101325" bIns="50662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AB4EB1-23A0-4821-8E41-A5730D55B53C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012825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9730" indent="-379730" algn="l" defTabSz="1012825" rtl="0" eaLnBrk="1" latinLnBrk="0" hangingPunct="1">
        <a:spcBef>
          <a:spcPct val="20000"/>
        </a:spcBef>
        <a:buFont typeface="Arial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316865" algn="l" defTabSz="1012825" rtl="0" eaLnBrk="1" latinLnBrk="0" hangingPunct="1">
        <a:spcBef>
          <a:spcPct val="20000"/>
        </a:spcBef>
        <a:buFont typeface="Arial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66190" indent="-253365" algn="l" defTabSz="101282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72920" indent="-253365" algn="l" defTabSz="1012825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79650" indent="-253365" algn="l" defTabSz="1012825" rtl="0" eaLnBrk="1" latinLnBrk="0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85745" indent="-253365" algn="l" defTabSz="1012825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2475" indent="-253365" algn="l" defTabSz="1012825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99205" indent="-253365" algn="l" defTabSz="1012825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05300" indent="-253365" algn="l" defTabSz="1012825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01282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6730" algn="l" defTabSz="101282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2825" algn="l" defTabSz="101282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19555" algn="l" defTabSz="101282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26285" algn="l" defTabSz="101282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2380" algn="l" defTabSz="101282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9110" algn="l" defTabSz="101282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45840" algn="l" defTabSz="101282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51935" algn="l" defTabSz="101282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2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2.xml"/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15.xml"/><Relationship Id="rId6" Type="http://schemas.openxmlformats.org/officeDocument/2006/relationships/image" Target="../media/image55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hyperlink" Target="mailto:%20Nicolas.malpiece@lakediamond.ch" TargetMode="External"/><Relationship Id="rId3" Type="http://schemas.openxmlformats.org/officeDocument/2006/relationships/hyperlink" Target="mailto:pascal.gallo@lakediamond.ch" TargetMode="External"/><Relationship Id="rId2" Type="http://schemas.openxmlformats.org/officeDocument/2006/relationships/image" Target="../media/image62.png"/><Relationship Id="rId1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8.jpe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15.jpe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6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98219" y="326297"/>
            <a:ext cx="1332665" cy="739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59833" y="1291606"/>
            <a:ext cx="9719733" cy="463343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3"/>
          <p:cNvSpPr/>
          <p:nvPr/>
        </p:nvSpPr>
        <p:spPr>
          <a:xfrm>
            <a:off x="1809182" y="1303317"/>
            <a:ext cx="3879754" cy="4633435"/>
          </a:xfrm>
          <a:prstGeom prst="rect">
            <a:avLst/>
          </a:prstGeom>
          <a:solidFill>
            <a:srgbClr val="17365E">
              <a:alpha val="89803"/>
            </a:srgbClr>
          </a:solidFill>
          <a:ln>
            <a:noFill/>
          </a:ln>
        </p:spPr>
        <p:txBody>
          <a:bodyPr spcFirstLastPara="1" wrap="square" lIns="94311" tIns="47142" rIns="94311" bIns="47142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85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75" name="Google Shape;75;p13"/>
          <p:cNvSpPr txBox="1"/>
          <p:nvPr/>
        </p:nvSpPr>
        <p:spPr>
          <a:xfrm>
            <a:off x="7475220" y="1450340"/>
            <a:ext cx="2651125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81" tIns="48577" rIns="97181" bIns="48577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altLang="en-GB" sz="1675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April 19</a:t>
            </a:r>
            <a:r>
              <a:rPr lang="en-GB" sz="1675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201</a:t>
            </a:r>
            <a:r>
              <a:rPr lang="fr-FR" altLang="en-GB" sz="1675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</a:t>
            </a:r>
            <a:endParaRPr lang="fr-FR" altLang="en-GB" sz="1675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" name="Google Shape;76;p13"/>
          <p:cNvSpPr txBox="1"/>
          <p:nvPr/>
        </p:nvSpPr>
        <p:spPr>
          <a:xfrm>
            <a:off x="1877695" y="1303655"/>
            <a:ext cx="3744595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81" tIns="48577" rIns="97181" bIns="48577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5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ShineOn</a:t>
            </a:r>
            <a:endParaRPr sz="2605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5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5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5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real-time visual tracker for drones.</a:t>
            </a:r>
            <a:endParaRPr lang="en-GB" sz="2605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5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altLang="en-GB" sz="1675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Pascal Gallo,</a:t>
            </a:r>
            <a:endParaRPr lang="fr-FR" altLang="en-GB" sz="1675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altLang="en-GB" sz="1675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Nicolas Malpiece,</a:t>
            </a:r>
            <a:endParaRPr lang="fr-FR" altLang="en-GB" sz="1675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altLang="en-GB" sz="1675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Ahmed Rebai,</a:t>
            </a:r>
            <a:endParaRPr lang="fr-FR" altLang="en-GB" sz="1675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altLang="en-GB" sz="1675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Dhaouadi Zohra</a:t>
            </a:r>
            <a:endParaRPr lang="fr-FR" altLang="en-GB" sz="1675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75" b="1">
              <a:solidFill>
                <a:srgbClr val="32326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685480" y="1138814"/>
            <a:ext cx="8752071" cy="9942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cxnSp>
        <p:nvCxnSpPr>
          <p:cNvPr id="13" name="Прямая соединительная линия 11"/>
          <p:cNvCxnSpPr/>
          <p:nvPr/>
        </p:nvCxnSpPr>
        <p:spPr>
          <a:xfrm>
            <a:off x="1691458" y="6654933"/>
            <a:ext cx="874609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67248" y="6756568"/>
            <a:ext cx="449874" cy="388114"/>
          </a:xfrm>
        </p:spPr>
        <p:txBody>
          <a:bodyPr/>
          <a:lstStyle/>
          <a:p>
            <a:pPr marL="0" marR="0" lvl="0" indent="0" algn="r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0D4B307-578F-4E37-B704-2C4064BA6106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rPr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657" y="133028"/>
            <a:ext cx="1431244" cy="794433"/>
          </a:xfrm>
          <a:prstGeom prst="rect">
            <a:avLst/>
          </a:prstGeom>
        </p:spPr>
      </p:pic>
      <p:sp>
        <p:nvSpPr>
          <p:cNvPr id="11" name="Прямоугольник 4"/>
          <p:cNvSpPr/>
          <p:nvPr/>
        </p:nvSpPr>
        <p:spPr>
          <a:xfrm>
            <a:off x="344" y="1138816"/>
            <a:ext cx="1685136" cy="9942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303" tIns="50651" rIns="101303" bIns="50651" rtlCol="0" anchor="ctr"/>
          <a:lstStyle/>
          <a:p>
            <a:pPr marL="0" marR="0" lvl="0" indent="0" algn="l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3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  <a:sym typeface="Calibri"/>
            </a:endParaRPr>
          </a:p>
        </p:txBody>
      </p:sp>
      <p:sp>
        <p:nvSpPr>
          <p:cNvPr id="34" name="TextBox 8"/>
          <p:cNvSpPr txBox="1">
            <a:spLocks noChangeArrowheads="1"/>
          </p:cNvSpPr>
          <p:nvPr/>
        </p:nvSpPr>
        <p:spPr bwMode="auto">
          <a:xfrm>
            <a:off x="1970693" y="1335525"/>
            <a:ext cx="6920615" cy="3619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87788" tIns="43893" rIns="87788" bIns="43893">
            <a:spAutoFit/>
          </a:bodyPr>
          <a:lstStyle/>
          <a:p>
            <a:pPr marL="0" marR="0" lvl="0" indent="0" algn="l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ea typeface="Arial Unicode MS" pitchFamily="34" charset="-128"/>
                <a:cs typeface="Helvetica" panose="020B0604020202020204" pitchFamily="34" charset="0"/>
                <a:sym typeface="Calibri"/>
              </a:rPr>
              <a:t>Targeted specifications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Helvetica" panose="020B0604020202020204" pitchFamily="34" charset="0"/>
              <a:ea typeface="Arial Unicode MS" pitchFamily="34" charset="-128"/>
              <a:cs typeface="Helvetica" panose="020B0604020202020204" pitchFamily="34" charset="0"/>
              <a:sym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89179" y="6664811"/>
            <a:ext cx="1986620" cy="236696"/>
          </a:xfrm>
          <a:prstGeom prst="rect">
            <a:avLst/>
          </a:prstGeom>
          <a:noFill/>
        </p:spPr>
        <p:txBody>
          <a:bodyPr wrap="none" lIns="97278" tIns="48638" rIns="97278" bIns="48638" rtlCol="0">
            <a:spAutoFit/>
          </a:bodyPr>
          <a:lstStyle/>
          <a:p>
            <a:pPr marL="0" marR="0" lvl="0" indent="0" algn="l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ru-RU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  <a:sym typeface="Calibri"/>
              </a:rPr>
              <a:t>© 20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  <a:sym typeface="Calibri"/>
              </a:rPr>
              <a:t>18 LakeDiamond Confidential</a:t>
            </a:r>
            <a:r>
              <a:rPr kumimoji="0" lang="ru-RU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  <a:sym typeface="Calibri"/>
              </a:rPr>
              <a:t> </a:t>
            </a:r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4603002" y="2133062"/>
            <a:ext cx="5836056" cy="450227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</a:ln>
        </p:spPr>
        <p:txBody>
          <a:bodyPr rot="0" vert="horz" wrap="square" lIns="91420" tIns="45710" rIns="91420" bIns="45710" anchor="t" anchorCtr="0">
            <a:noAutofit/>
          </a:bodyPr>
          <a:lstStyle/>
          <a:p>
            <a:pPr marL="0" marR="0" lvl="0" indent="0" algn="l" defTabSz="10128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Calibri"/>
              <a:cs typeface="+mj-cs"/>
              <a:sym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34332" y="2080040"/>
            <a:ext cx="5230828" cy="420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j-ea"/>
                <a:cs typeface="Helvetica"/>
                <a:sym typeface="Calibri"/>
              </a:rPr>
              <a:t>Distance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j-ea"/>
              <a:cs typeface="Helvetica"/>
              <a:sym typeface="Calibri"/>
            </a:endParaRPr>
          </a:p>
          <a:p>
            <a:pPr marL="285750" marR="0" lvl="0" indent="-285750" algn="l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US" sz="1800" b="1" kern="1200" dirty="0">
                <a:solidFill>
                  <a:prstClr val="white"/>
                </a:solidFill>
                <a:latin typeface="Helvetica"/>
                <a:cs typeface="Helvetica"/>
              </a:rPr>
              <a:t>Up to 500m</a:t>
            </a:r>
            <a:endParaRPr lang="en-US" sz="1800" b="1" kern="1200" dirty="0">
              <a:solidFill>
                <a:prstClr val="white"/>
              </a:solidFill>
              <a:latin typeface="Helvetica"/>
              <a:cs typeface="Helvetica"/>
            </a:endParaRPr>
          </a:p>
          <a:p>
            <a:pPr marL="285750" marR="0" lvl="0" indent="-285750" algn="l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j-ea"/>
              <a:cs typeface="Helvetica"/>
              <a:sym typeface="Calibri"/>
            </a:endParaRPr>
          </a:p>
          <a:p>
            <a:pPr marR="0" lvl="0" algn="l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1800" b="1" kern="1200" dirty="0">
                <a:solidFill>
                  <a:prstClr val="white"/>
                </a:solidFill>
                <a:latin typeface="Helvetica"/>
                <a:cs typeface="Helvetica"/>
              </a:rPr>
              <a:t>Real Time tracking</a:t>
            </a:r>
            <a:r>
              <a:rPr lang="fr-FR" altLang="en-US" sz="1800" b="1" kern="1200" dirty="0">
                <a:solidFill>
                  <a:prstClr val="white"/>
                </a:solidFill>
                <a:latin typeface="Helvetica"/>
                <a:cs typeface="Helvetica"/>
              </a:rPr>
              <a:t>:</a:t>
            </a:r>
            <a:endParaRPr lang="fr-FR" altLang="en-US" sz="1800" b="1" kern="1200" dirty="0">
              <a:solidFill>
                <a:prstClr val="white"/>
              </a:solidFill>
              <a:latin typeface="Helvetica"/>
              <a:cs typeface="Helvetica"/>
            </a:endParaRPr>
          </a:p>
          <a:p>
            <a:pPr marL="285750" marR="0" lvl="0" indent="-285750" algn="l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fr-FR" altLang="en-US" sz="1800" b="1" kern="1200" dirty="0">
                <a:solidFill>
                  <a:prstClr val="white"/>
                </a:solidFill>
                <a:latin typeface="Helvetica"/>
                <a:cs typeface="Helvetica"/>
              </a:rPr>
              <a:t>Gps</a:t>
            </a:r>
            <a:endParaRPr lang="fr-FR" altLang="en-US" sz="1800" b="1" kern="1200" dirty="0">
              <a:solidFill>
                <a:prstClr val="white"/>
              </a:solidFill>
              <a:latin typeface="Helvetica"/>
              <a:cs typeface="Helvetica"/>
            </a:endParaRPr>
          </a:p>
          <a:p>
            <a:pPr marL="285750" marR="0" lvl="0" indent="-285750" algn="l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kumimoji="0" lang="fr-F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j-ea"/>
                <a:cs typeface="Helvetica"/>
                <a:sym typeface="Calibri"/>
              </a:rPr>
              <a:t>Image processing</a:t>
            </a:r>
            <a:endParaRPr kumimoji="0" lang="fr-F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j-ea"/>
              <a:cs typeface="Helvetica"/>
              <a:sym typeface="Calibri"/>
            </a:endParaRPr>
          </a:p>
          <a:p>
            <a:pPr marL="285750" marR="0" lvl="0" indent="-285750" algn="l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kumimoji="0" lang="fr-F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j-ea"/>
                <a:cs typeface="Helvetica"/>
                <a:sym typeface="Calibri"/>
              </a:rPr>
              <a:t>Photodiode</a:t>
            </a:r>
            <a:endParaRPr kumimoji="0" lang="fr-F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j-ea"/>
              <a:cs typeface="Helvetica"/>
              <a:sym typeface="Calibri"/>
            </a:endParaRPr>
          </a:p>
          <a:p>
            <a:pPr marL="0" marR="0" lvl="0" indent="0" algn="l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 b="1" kern="1200" dirty="0">
              <a:solidFill>
                <a:prstClr val="white"/>
              </a:solidFill>
              <a:latin typeface="Helvetica"/>
              <a:cs typeface="Helvetica"/>
            </a:endParaRPr>
          </a:p>
          <a:p>
            <a:pPr marL="0" marR="0" lvl="0" indent="0" algn="l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j-ea"/>
                <a:cs typeface="Helvetica"/>
                <a:sym typeface="Calibri"/>
              </a:rPr>
              <a:t>Electrical Power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j-ea"/>
              <a:cs typeface="Helvetica"/>
              <a:sym typeface="Calibri"/>
            </a:endParaRPr>
          </a:p>
          <a:p>
            <a:pPr marL="285750" marR="0" lvl="0" indent="-285750" algn="l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US" sz="1800" b="1" kern="1200" dirty="0">
                <a:solidFill>
                  <a:prstClr val="white"/>
                </a:solidFill>
                <a:latin typeface="Helvetica"/>
                <a:cs typeface="Helvetica"/>
              </a:rPr>
              <a:t>From 5W to 300W</a:t>
            </a:r>
            <a:endParaRPr lang="en-US" sz="1800" b="1" kern="1200" dirty="0">
              <a:solidFill>
                <a:prstClr val="white"/>
              </a:solidFill>
              <a:latin typeface="Helvetica"/>
              <a:cs typeface="Helvetica"/>
            </a:endParaRPr>
          </a:p>
          <a:p>
            <a:pPr marR="0" lvl="0" algn="l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j-ea"/>
              <a:cs typeface="Helvetica"/>
              <a:sym typeface="Calibri"/>
            </a:endParaRPr>
          </a:p>
          <a:p>
            <a:pPr marL="285750" marR="0" lvl="0" indent="-285750" algn="l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1800" b="1" kern="1200" dirty="0">
                <a:solidFill>
                  <a:prstClr val="white"/>
                </a:solidFill>
                <a:latin typeface="Helvetica"/>
                <a:cs typeface="Helvetica"/>
              </a:rPr>
              <a:t>Increased power according to development and applications</a:t>
            </a:r>
            <a:endParaRPr lang="en-US" sz="1800" b="1" kern="1200" dirty="0">
              <a:solidFill>
                <a:prstClr val="white"/>
              </a:solidFill>
              <a:latin typeface="Helvetica"/>
              <a:cs typeface="Helvetica"/>
            </a:endParaRPr>
          </a:p>
          <a:p>
            <a:pPr marL="285750" marR="0" lvl="0" indent="-285750" algn="l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endParaRPr lang="en-US" sz="1800" b="1" kern="1200" dirty="0">
              <a:solidFill>
                <a:prstClr val="white"/>
              </a:solidFill>
              <a:latin typeface="Helvetica"/>
              <a:cs typeface="Helvetica"/>
            </a:endParaRPr>
          </a:p>
          <a:p>
            <a:pPr marR="0" lvl="0" algn="l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j-ea"/>
              <a:cs typeface="Helvetica"/>
              <a:sym typeface="Calibri"/>
            </a:endParaRP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06" y="2695355"/>
            <a:ext cx="4635066" cy="37016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685480" y="1138814"/>
            <a:ext cx="8752071" cy="9942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cxnSp>
        <p:nvCxnSpPr>
          <p:cNvPr id="13" name="Прямая соединительная линия 11"/>
          <p:cNvCxnSpPr/>
          <p:nvPr/>
        </p:nvCxnSpPr>
        <p:spPr>
          <a:xfrm>
            <a:off x="1691458" y="6654933"/>
            <a:ext cx="874609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0D4B307-578F-4E37-B704-2C4064BA6106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rPr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657" y="133028"/>
            <a:ext cx="1431244" cy="794433"/>
          </a:xfrm>
          <a:prstGeom prst="rect">
            <a:avLst/>
          </a:prstGeom>
        </p:spPr>
      </p:pic>
      <p:sp>
        <p:nvSpPr>
          <p:cNvPr id="11" name="Прямоугольник 4"/>
          <p:cNvSpPr/>
          <p:nvPr/>
        </p:nvSpPr>
        <p:spPr>
          <a:xfrm>
            <a:off x="344" y="1138816"/>
            <a:ext cx="1685136" cy="9942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303" tIns="50651" rIns="101303" bIns="50651" rtlCol="0" anchor="ctr"/>
          <a:lstStyle/>
          <a:p>
            <a:pPr marL="0" marR="0" lvl="0" indent="0" algn="l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3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  <a:sym typeface="Calibri"/>
            </a:endParaRPr>
          </a:p>
        </p:txBody>
      </p:sp>
      <p:sp>
        <p:nvSpPr>
          <p:cNvPr id="34" name="TextBox 8"/>
          <p:cNvSpPr txBox="1">
            <a:spLocks noChangeArrowheads="1"/>
          </p:cNvSpPr>
          <p:nvPr/>
        </p:nvSpPr>
        <p:spPr bwMode="auto">
          <a:xfrm>
            <a:off x="1970693" y="1335525"/>
            <a:ext cx="6920615" cy="3924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87788" tIns="43893" rIns="87788" bIns="43893">
            <a:spAutoFit/>
          </a:bodyPr>
          <a:lstStyle/>
          <a:p>
            <a:pPr marL="0" marR="0" lvl="0" indent="0" algn="l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fr-F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ea typeface="Arial Unicode MS" pitchFamily="34" charset="-128"/>
                <a:cs typeface="Helvetica" panose="020B0604020202020204" pitchFamily="34" charset="0"/>
                <a:sym typeface="Calibri"/>
              </a:rPr>
              <a:t>Internship environement</a:t>
            </a:r>
            <a:endParaRPr kumimoji="0" lang="fr-F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Helvetica" panose="020B0604020202020204" pitchFamily="34" charset="0"/>
              <a:ea typeface="Arial Unicode MS" pitchFamily="34" charset="-128"/>
              <a:cs typeface="Helvetica" panose="020B0604020202020204" pitchFamily="34" charset="0"/>
              <a:sym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89179" y="6664811"/>
            <a:ext cx="1986620" cy="236696"/>
          </a:xfrm>
          <a:prstGeom prst="rect">
            <a:avLst/>
          </a:prstGeom>
          <a:noFill/>
        </p:spPr>
        <p:txBody>
          <a:bodyPr wrap="none" lIns="97278" tIns="48638" rIns="97278" bIns="48638" rtlCol="0">
            <a:spAutoFit/>
          </a:bodyPr>
          <a:lstStyle/>
          <a:p>
            <a:pPr marL="0" marR="0" lvl="0" indent="0" algn="l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ru-RU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  <a:sym typeface="Calibri"/>
              </a:rPr>
              <a:t>© 20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  <a:sym typeface="Calibri"/>
              </a:rPr>
              <a:t>18 LakeDiamond Confidential</a:t>
            </a:r>
            <a:r>
              <a:rPr kumimoji="0" lang="ru-RU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  <a:sym typeface="Calibri"/>
              </a:rPr>
              <a:t> </a:t>
            </a:r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4603002" y="2133062"/>
            <a:ext cx="5836056" cy="450227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</a:ln>
        </p:spPr>
        <p:txBody>
          <a:bodyPr rot="0" vert="horz" wrap="square" lIns="91420" tIns="45710" rIns="91420" bIns="45710" anchor="t" anchorCtr="0">
            <a:noAutofit/>
          </a:bodyPr>
          <a:lstStyle/>
          <a:p>
            <a:pPr marL="0" marR="0" lvl="0" indent="0" algn="l" defTabSz="10128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Calibri"/>
              <a:cs typeface="+mj-cs"/>
              <a:sym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60900" y="2080260"/>
            <a:ext cx="5706745" cy="4480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j-ea"/>
                <a:cs typeface="Helvetica"/>
                <a:sym typeface="Calibri"/>
              </a:rPr>
              <a:t>Distance</a:t>
            </a:r>
            <a:r>
              <a:rPr kumimoji="0" lang="fr-F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j-ea"/>
                <a:cs typeface="Helvetica"/>
                <a:sym typeface="Calibri"/>
              </a:rPr>
              <a:t>:</a:t>
            </a:r>
            <a:endParaRPr kumimoji="0" lang="fr-F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j-ea"/>
              <a:cs typeface="Helvetica"/>
              <a:sym typeface="Calibri"/>
            </a:endParaRPr>
          </a:p>
          <a:p>
            <a:pPr marL="0" marR="0" lvl="0" indent="0" algn="l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j-ea"/>
                <a:cs typeface="Helvetica"/>
                <a:sym typeface="Calibri"/>
              </a:rPr>
              <a:t>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j-ea"/>
              <a:cs typeface="Helvetica"/>
              <a:sym typeface="Calibri"/>
            </a:endParaRPr>
          </a:p>
          <a:p>
            <a:pPr marL="285750" marR="0" lvl="0" indent="-285750" algn="l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fr-FR" altLang="en-US" sz="1800" b="1" kern="1200" dirty="0">
                <a:solidFill>
                  <a:prstClr val="white"/>
                </a:solidFill>
                <a:latin typeface="Helvetica"/>
                <a:cs typeface="Helvetica"/>
              </a:rPr>
              <a:t>1-10</a:t>
            </a:r>
            <a:r>
              <a:rPr lang="en-US" sz="1800" b="1" kern="1200" dirty="0">
                <a:solidFill>
                  <a:prstClr val="white"/>
                </a:solidFill>
                <a:latin typeface="Helvetica"/>
                <a:cs typeface="Helvetica"/>
              </a:rPr>
              <a:t>m</a:t>
            </a:r>
            <a:endParaRPr lang="en-US" sz="1800" b="1" kern="1200" dirty="0">
              <a:solidFill>
                <a:prstClr val="white"/>
              </a:solidFill>
              <a:latin typeface="Helvetica"/>
              <a:cs typeface="Helvetica"/>
            </a:endParaRPr>
          </a:p>
          <a:p>
            <a:pPr marL="285750" marR="0" lvl="0" indent="-285750" algn="l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j-ea"/>
              <a:cs typeface="Helvetica"/>
              <a:sym typeface="Calibri"/>
            </a:endParaRPr>
          </a:p>
          <a:p>
            <a:pPr marR="0" lvl="0" algn="l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1800" b="1" kern="1200" dirty="0">
                <a:solidFill>
                  <a:prstClr val="white"/>
                </a:solidFill>
                <a:latin typeface="Helvetica"/>
                <a:cs typeface="Helvetica"/>
              </a:rPr>
              <a:t>Real Time tracking</a:t>
            </a:r>
            <a:r>
              <a:rPr lang="fr-FR" altLang="en-US" sz="1800" b="1" kern="1200" dirty="0">
                <a:solidFill>
                  <a:prstClr val="white"/>
                </a:solidFill>
                <a:latin typeface="Helvetica"/>
                <a:cs typeface="Helvetica"/>
              </a:rPr>
              <a:t>:</a:t>
            </a:r>
            <a:endParaRPr lang="fr-FR" altLang="en-US" sz="1800" b="1" kern="1200" dirty="0">
              <a:solidFill>
                <a:prstClr val="white"/>
              </a:solidFill>
              <a:latin typeface="Helvetica"/>
              <a:cs typeface="Helvetica"/>
            </a:endParaRPr>
          </a:p>
          <a:p>
            <a:pPr marR="0" lvl="0" algn="l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fr-FR" altLang="en-US" sz="1800" b="1" kern="1200" dirty="0">
              <a:solidFill>
                <a:prstClr val="white"/>
              </a:solidFill>
              <a:latin typeface="Helvetica"/>
              <a:cs typeface="Helvetica"/>
            </a:endParaRPr>
          </a:p>
          <a:p>
            <a:pPr marR="0" lvl="0" algn="l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fr-F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j-ea"/>
                <a:cs typeface="Helvetica"/>
                <a:sym typeface="Calibri"/>
              </a:rPr>
              <a:t>Image processing sur un intel core i7</a:t>
            </a:r>
            <a:endParaRPr lang="en-US" sz="1800" b="1" kern="1200" dirty="0">
              <a:solidFill>
                <a:prstClr val="white"/>
              </a:solidFill>
              <a:latin typeface="Helvetica"/>
              <a:cs typeface="Helvetica"/>
            </a:endParaRPr>
          </a:p>
          <a:p>
            <a:pPr marR="0" lvl="0" algn="l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US" sz="1800" b="1" kern="1200" dirty="0">
              <a:solidFill>
                <a:prstClr val="white"/>
              </a:solidFill>
              <a:latin typeface="Helvetica"/>
              <a:cs typeface="Helvetica"/>
            </a:endParaRPr>
          </a:p>
          <a:p>
            <a:pPr marL="285750" marR="0" lvl="0" indent="-285750" algn="l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endParaRPr lang="en-US" sz="1800" b="1" kern="1200" dirty="0">
              <a:solidFill>
                <a:prstClr val="white"/>
              </a:solidFill>
              <a:latin typeface="Helvetica"/>
              <a:cs typeface="Helvetica"/>
            </a:endParaRPr>
          </a:p>
          <a:p>
            <a:pPr marR="0" lvl="0" algn="l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j-ea"/>
                <a:cs typeface="Helvetica"/>
                <a:sym typeface="Calibri"/>
              </a:rPr>
              <a:t>Test</a:t>
            </a:r>
            <a:r>
              <a:rPr kumimoji="0" lang="fr-F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j-ea"/>
                <a:cs typeface="Helvetica"/>
                <a:sym typeface="Calibri"/>
              </a:rPr>
              <a:t>s</a:t>
            </a:r>
            <a:r>
              <a:rPr kumimoji="0" lang="fr-F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j-ea"/>
                <a:cs typeface="Helvetica"/>
                <a:sym typeface="Calibri"/>
              </a:rPr>
              <a:t>:</a:t>
            </a:r>
            <a:endParaRPr kumimoji="0" lang="fr-F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j-ea"/>
              <a:cs typeface="Helvetica"/>
              <a:sym typeface="Calibri"/>
            </a:endParaRPr>
          </a:p>
          <a:p>
            <a:pPr marR="0" lvl="0" algn="l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defRPr/>
            </a:pPr>
            <a:endParaRPr kumimoji="0" lang="fr-F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j-ea"/>
              <a:cs typeface="Helvetica"/>
              <a:sym typeface="Calibri"/>
            </a:endParaRPr>
          </a:p>
          <a:p>
            <a:pPr marL="285750" marR="0" lvl="0" indent="-285750" algn="l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j-ea"/>
                <a:cs typeface="Helvetica"/>
                <a:sym typeface="Calibri"/>
              </a:rPr>
              <a:t> </a:t>
            </a:r>
            <a:r>
              <a:rPr kumimoji="0" lang="fr-F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j-ea"/>
                <a:cs typeface="Helvetica"/>
                <a:sym typeface="Calibri"/>
              </a:rPr>
              <a:t>U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j-ea"/>
                <a:cs typeface="Helvetica"/>
                <a:sym typeface="Calibri"/>
              </a:rPr>
              <a:t>nder a closed environment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j-ea"/>
              <a:cs typeface="Helvetica"/>
              <a:sym typeface="Calibri"/>
            </a:endParaRPr>
          </a:p>
          <a:p>
            <a:pPr marR="0" lvl="0" algn="l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j-ea"/>
              <a:cs typeface="Helvetica"/>
              <a:sym typeface="Calibri"/>
            </a:endParaRPr>
          </a:p>
          <a:p>
            <a:pPr marL="285750" marR="0" lvl="0" indent="-285750" algn="l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j-ea"/>
                <a:cs typeface="Helvetica"/>
                <a:sym typeface="Calibri"/>
              </a:rPr>
              <a:t>Simple white background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j-ea"/>
              <a:cs typeface="Helvetica"/>
              <a:sym typeface="Calibri"/>
            </a:endParaRPr>
          </a:p>
          <a:p>
            <a:pPr marR="0" lvl="0" algn="l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j-ea"/>
              <a:cs typeface="Helvetica"/>
              <a:sym typeface="Calibri"/>
            </a:endParaRPr>
          </a:p>
          <a:p>
            <a:pPr marL="285750" marR="0" lvl="0" indent="-285750" algn="l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kumimoji="0" lang="fr-F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j-ea"/>
                <a:cs typeface="Helvetica"/>
                <a:sym typeface="Calibri"/>
              </a:rPr>
              <a:t>A black uniform color of Tello drone</a:t>
            </a:r>
            <a:endParaRPr kumimoji="0" lang="fr-F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j-ea"/>
              <a:cs typeface="Helvetica"/>
              <a:sym typeface="Calibri"/>
            </a:endParaRPr>
          </a:p>
        </p:txBody>
      </p:sp>
      <p:pic>
        <p:nvPicPr>
          <p:cNvPr id="2" name="Espace réservé du contenu 1" descr="sys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185" y="3308350"/>
            <a:ext cx="4338955" cy="28289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685480" y="1138814"/>
            <a:ext cx="8752071" cy="9942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2825" hangingPunct="1"/>
            <a:endParaRPr lang="ru-RU" kern="12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3" name="Прямая соединительная линия 11"/>
          <p:cNvCxnSpPr/>
          <p:nvPr/>
        </p:nvCxnSpPr>
        <p:spPr>
          <a:xfrm>
            <a:off x="1691458" y="6654933"/>
            <a:ext cx="874609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12825" hangingPunct="1"/>
            <a:fld id="{D0D4B307-578F-4E37-B704-2C4064BA6106}" type="slidenum">
              <a:rPr lang="en-US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657" y="133028"/>
            <a:ext cx="1431244" cy="794433"/>
          </a:xfrm>
          <a:prstGeom prst="rect">
            <a:avLst/>
          </a:prstGeom>
        </p:spPr>
      </p:pic>
      <p:sp>
        <p:nvSpPr>
          <p:cNvPr id="11" name="Прямоугольник 4"/>
          <p:cNvSpPr/>
          <p:nvPr/>
        </p:nvSpPr>
        <p:spPr>
          <a:xfrm>
            <a:off x="344" y="1166756"/>
            <a:ext cx="1685136" cy="9942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303" tIns="50651" rIns="101303" bIns="50651" rtlCol="0" anchor="ctr"/>
          <a:lstStyle/>
          <a:p>
            <a:pPr defTabSz="1012825" hangingPunct="1"/>
            <a:endParaRPr lang="ru-RU" sz="3100" kern="1200">
              <a:solidFill>
                <a:prstClr val="white"/>
              </a:solidFill>
              <a:latin typeface="Arial Narrow" pitchFamily="34" charset="0"/>
            </a:endParaRPr>
          </a:p>
        </p:txBody>
      </p:sp>
      <p:sp>
        <p:nvSpPr>
          <p:cNvPr id="34" name="TextBox 8"/>
          <p:cNvSpPr txBox="1">
            <a:spLocks noChangeArrowheads="1"/>
          </p:cNvSpPr>
          <p:nvPr/>
        </p:nvSpPr>
        <p:spPr bwMode="auto">
          <a:xfrm>
            <a:off x="1985298" y="1321555"/>
            <a:ext cx="6920615" cy="3924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87788" tIns="43893" rIns="87788" bIns="43893">
            <a:spAutoFit/>
          </a:bodyPr>
          <a:lstStyle/>
          <a:p>
            <a:pPr defTabSz="1012825" hangingPunct="1"/>
            <a:r>
              <a:rPr lang="fr-FR" altLang="en-US" b="1" kern="1200" dirty="0">
                <a:solidFill>
                  <a:prstClr val="white">
                    <a:lumMod val="95000"/>
                  </a:prstClr>
                </a:solidFill>
                <a:latin typeface="Helvetica" panose="020B0604020202020204" pitchFamily="34" charset="0"/>
                <a:ea typeface="Arial Unicode MS" pitchFamily="34" charset="-128"/>
                <a:cs typeface="Helvetica" panose="020B0604020202020204" pitchFamily="34" charset="0"/>
              </a:rPr>
              <a:t>Image processing iterations</a:t>
            </a:r>
            <a:endParaRPr lang="fr-FR" altLang="en-US" b="1" kern="1200" dirty="0">
              <a:solidFill>
                <a:prstClr val="white">
                  <a:lumMod val="95000"/>
                </a:prstClr>
              </a:solidFill>
              <a:latin typeface="Helvetica" panose="020B0604020202020204" pitchFamily="34" charset="0"/>
              <a:ea typeface="Arial Unicode MS" pitchFamily="34" charset="-128"/>
              <a:cs typeface="Helvetica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89179" y="6664811"/>
            <a:ext cx="1986620" cy="236696"/>
          </a:xfrm>
          <a:prstGeom prst="rect">
            <a:avLst/>
          </a:prstGeom>
          <a:noFill/>
        </p:spPr>
        <p:txBody>
          <a:bodyPr wrap="none" lIns="97278" tIns="48638" rIns="97278" bIns="48638" rtlCol="0">
            <a:spAutoFit/>
          </a:bodyPr>
          <a:lstStyle/>
          <a:p>
            <a:pPr defTabSz="1012825" hangingPunct="1"/>
            <a:r>
              <a:rPr lang="ru-RU" sz="900" kern="1200"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© 20</a:t>
            </a:r>
            <a:r>
              <a:rPr lang="en-US" sz="900" kern="1200"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18 LakeDiamond Confidential</a:t>
            </a:r>
            <a:r>
              <a:rPr lang="ru-RU" sz="900" kern="1200"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5882005" y="2162175"/>
            <a:ext cx="4529455" cy="450215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</a:ln>
        </p:spPr>
        <p:txBody>
          <a:bodyPr rot="0" vert="horz" wrap="square" lIns="91420" tIns="45710" rIns="91420" bIns="45710" anchor="t" anchorCtr="0">
            <a:noAutofit/>
          </a:bodyPr>
          <a:lstStyle/>
          <a:p>
            <a:pPr algn="ctr" defTabSz="1012825" hangingPunct="1">
              <a:lnSpc>
                <a:spcPct val="150000"/>
              </a:lnSpc>
            </a:pPr>
            <a:r>
              <a:rPr sz="1800" b="1" kern="1200">
                <a:solidFill>
                  <a:prstClr val="white"/>
                </a:solidFill>
                <a:latin typeface="Times New Roman"/>
                <a:ea typeface="Calibri"/>
                <a:cs typeface="+mn-cs"/>
              </a:rPr>
              <a:t>Acquisition: capture of the image by camera</a:t>
            </a:r>
            <a:endParaRPr sz="1800" b="1" kern="1200">
              <a:solidFill>
                <a:prstClr val="white"/>
              </a:solidFill>
              <a:latin typeface="Times New Roman"/>
              <a:ea typeface="Calibri"/>
              <a:cs typeface="+mn-cs"/>
            </a:endParaRPr>
          </a:p>
          <a:p>
            <a:pPr algn="ctr" defTabSz="1012825" hangingPunct="1">
              <a:lnSpc>
                <a:spcPct val="150000"/>
              </a:lnSpc>
            </a:pPr>
            <a:r>
              <a:rPr sz="1800" b="1" kern="1200">
                <a:solidFill>
                  <a:prstClr val="white"/>
                </a:solidFill>
                <a:latin typeface="Times New Roman"/>
                <a:ea typeface="Calibri"/>
                <a:cs typeface="+mn-cs"/>
              </a:rPr>
              <a:t>Preprocessing: </a:t>
            </a:r>
            <a:r>
              <a:rPr lang="fr-FR" sz="1800" b="1" kern="1200">
                <a:solidFill>
                  <a:prstClr val="white"/>
                </a:solidFill>
                <a:latin typeface="Times New Roman"/>
                <a:ea typeface="Calibri"/>
                <a:cs typeface="+mn-cs"/>
              </a:rPr>
              <a:t>Improve the quality of the picture,</a:t>
            </a:r>
            <a:r>
              <a:rPr sz="1800" b="1" kern="1200">
                <a:solidFill>
                  <a:prstClr val="white"/>
                </a:solidFill>
                <a:latin typeface="Times New Roman"/>
                <a:ea typeface="Calibri"/>
                <a:cs typeface="+mn-cs"/>
              </a:rPr>
              <a:t> format the RGB image with noise correction</a:t>
            </a:r>
            <a:r>
              <a:rPr lang="fr-FR" sz="1800" b="1" kern="1200">
                <a:solidFill>
                  <a:prstClr val="white"/>
                </a:solidFill>
                <a:latin typeface="Times New Roman"/>
                <a:ea typeface="Calibri"/>
                <a:cs typeface="+mn-cs"/>
              </a:rPr>
              <a:t>.</a:t>
            </a:r>
            <a:endParaRPr lang="fr-FR" sz="1800" b="1" kern="1200">
              <a:solidFill>
                <a:prstClr val="white"/>
              </a:solidFill>
              <a:latin typeface="Times New Roman"/>
              <a:ea typeface="Calibri"/>
              <a:cs typeface="+mn-cs"/>
            </a:endParaRPr>
          </a:p>
          <a:p>
            <a:pPr algn="ctr" defTabSz="1012825" hangingPunct="1">
              <a:lnSpc>
                <a:spcPct val="150000"/>
              </a:lnSpc>
            </a:pPr>
            <a:r>
              <a:rPr sz="1800" b="1" kern="1200">
                <a:solidFill>
                  <a:prstClr val="white"/>
                </a:solidFill>
                <a:latin typeface="Times New Roman"/>
                <a:ea typeface="Calibri"/>
                <a:cs typeface="+mn-cs"/>
              </a:rPr>
              <a:t>Processing: apply methods for contour detection and image position on a </a:t>
            </a:r>
            <a:r>
              <a:rPr lang="fr-FR" sz="1800" b="1" kern="1200">
                <a:solidFill>
                  <a:prstClr val="white"/>
                </a:solidFill>
                <a:latin typeface="Times New Roman"/>
                <a:ea typeface="Calibri"/>
                <a:cs typeface="+mn-cs"/>
              </a:rPr>
              <a:t>2D</a:t>
            </a:r>
            <a:r>
              <a:rPr sz="1800" b="1" kern="1200">
                <a:solidFill>
                  <a:prstClr val="white"/>
                </a:solidFill>
                <a:latin typeface="Times New Roman"/>
                <a:ea typeface="Calibri"/>
                <a:cs typeface="+mn-cs"/>
              </a:rPr>
              <a:t> axis </a:t>
            </a:r>
            <a:endParaRPr sz="1800" b="1" kern="1200">
              <a:solidFill>
                <a:prstClr val="white"/>
              </a:solidFill>
              <a:latin typeface="Times New Roman"/>
              <a:ea typeface="Calibri"/>
              <a:cs typeface="+mn-cs"/>
            </a:endParaRPr>
          </a:p>
          <a:p>
            <a:pPr algn="ctr" defTabSz="1012825" hangingPunct="1">
              <a:lnSpc>
                <a:spcPct val="150000"/>
              </a:lnSpc>
            </a:pPr>
            <a:r>
              <a:rPr sz="1800" b="1" kern="1200">
                <a:solidFill>
                  <a:prstClr val="white"/>
                </a:solidFill>
                <a:latin typeface="Times New Roman"/>
                <a:ea typeface="Calibri"/>
                <a:cs typeface="+mn-cs"/>
              </a:rPr>
              <a:t>(x, y)</a:t>
            </a:r>
            <a:endParaRPr sz="1800" b="1" kern="1200">
              <a:solidFill>
                <a:prstClr val="white"/>
              </a:solidFill>
              <a:latin typeface="Times New Roman"/>
              <a:ea typeface="Calibri"/>
              <a:cs typeface="+mn-cs"/>
            </a:endParaRPr>
          </a:p>
          <a:p>
            <a:pPr algn="ctr" defTabSz="1012825" hangingPunct="1">
              <a:lnSpc>
                <a:spcPct val="150000"/>
              </a:lnSpc>
            </a:pPr>
            <a:r>
              <a:rPr sz="1800" b="1" kern="1200">
                <a:solidFill>
                  <a:prstClr val="white"/>
                </a:solidFill>
                <a:latin typeface="Times New Roman"/>
                <a:ea typeface="Calibri"/>
                <a:cs typeface="+mn-cs"/>
              </a:rPr>
              <a:t>Analysis: the result </a:t>
            </a:r>
            <a:r>
              <a:rPr lang="fr-FR" sz="1800" b="1" kern="1200">
                <a:solidFill>
                  <a:prstClr val="white"/>
                </a:solidFill>
                <a:latin typeface="Times New Roman"/>
                <a:ea typeface="Calibri"/>
                <a:cs typeface="+mn-cs"/>
              </a:rPr>
              <a:t>, </a:t>
            </a:r>
            <a:r>
              <a:rPr sz="1800" b="1" kern="1200">
                <a:solidFill>
                  <a:prstClr val="white"/>
                </a:solidFill>
                <a:latin typeface="Times New Roman"/>
                <a:ea typeface="Calibri"/>
                <a:cs typeface="+mn-cs"/>
              </a:rPr>
              <a:t>the position of the object</a:t>
            </a:r>
            <a:r>
              <a:rPr lang="fr-FR" sz="1800" b="1" kern="1200">
                <a:solidFill>
                  <a:prstClr val="white"/>
                </a:solidFill>
                <a:latin typeface="Times New Roman"/>
                <a:ea typeface="Calibri"/>
                <a:cs typeface="+mn-cs"/>
              </a:rPr>
              <a:t>.</a:t>
            </a:r>
            <a:endParaRPr lang="fr-FR" sz="1800" b="1" kern="1200">
              <a:solidFill>
                <a:prstClr val="white"/>
              </a:solidFill>
              <a:latin typeface="Times New Roman"/>
              <a:ea typeface="Calibri"/>
              <a:cs typeface="+mn-cs"/>
            </a:endParaRPr>
          </a:p>
          <a:p>
            <a:pPr marL="342900" indent="-342900" algn="ctr" defTabSz="1012825" hangingPunct="1">
              <a:lnSpc>
                <a:spcPct val="150000"/>
              </a:lnSpc>
            </a:pPr>
            <a:endParaRPr sz="1800" b="1" kern="1200">
              <a:solidFill>
                <a:prstClr val="white"/>
              </a:solidFill>
              <a:latin typeface="Times New Roman"/>
              <a:ea typeface="Calibri"/>
              <a:cs typeface="+mn-cs"/>
            </a:endParaRPr>
          </a:p>
        </p:txBody>
      </p:sp>
      <p:pic>
        <p:nvPicPr>
          <p:cNvPr id="7" name="Espace réservé du contenu 6" descr="traitement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0165" y="2485390"/>
            <a:ext cx="5899785" cy="38271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Grayimg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16560" y="3186430"/>
            <a:ext cx="4038600" cy="3352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685480" y="1138814"/>
            <a:ext cx="8752071" cy="9942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2825" hangingPunct="1"/>
            <a:endParaRPr lang="ru-RU" kern="12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3" name="Прямая соединительная линия 11"/>
          <p:cNvCxnSpPr/>
          <p:nvPr/>
        </p:nvCxnSpPr>
        <p:spPr>
          <a:xfrm>
            <a:off x="1691458" y="6654933"/>
            <a:ext cx="874609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12825" hangingPunct="1"/>
            <a:fld id="{D0D4B307-578F-4E37-B704-2C4064BA6106}" type="slidenum">
              <a:rPr lang="en-US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657" y="133028"/>
            <a:ext cx="1431244" cy="794433"/>
          </a:xfrm>
          <a:prstGeom prst="rect">
            <a:avLst/>
          </a:prstGeom>
        </p:spPr>
      </p:pic>
      <p:sp>
        <p:nvSpPr>
          <p:cNvPr id="11" name="Прямоугольник 4"/>
          <p:cNvSpPr/>
          <p:nvPr/>
        </p:nvSpPr>
        <p:spPr>
          <a:xfrm>
            <a:off x="344" y="1166756"/>
            <a:ext cx="1685136" cy="9942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303" tIns="50651" rIns="101303" bIns="50651" rtlCol="0" anchor="ctr"/>
          <a:lstStyle/>
          <a:p>
            <a:pPr defTabSz="1012825" hangingPunct="1"/>
            <a:endParaRPr lang="ru-RU" sz="3100" kern="1200">
              <a:solidFill>
                <a:prstClr val="white"/>
              </a:solidFill>
              <a:latin typeface="Arial Narrow" pitchFamily="34" charset="0"/>
            </a:endParaRPr>
          </a:p>
        </p:txBody>
      </p:sp>
      <p:sp>
        <p:nvSpPr>
          <p:cNvPr id="34" name="TextBox 8"/>
          <p:cNvSpPr txBox="1">
            <a:spLocks noChangeArrowheads="1"/>
          </p:cNvSpPr>
          <p:nvPr/>
        </p:nvSpPr>
        <p:spPr bwMode="auto">
          <a:xfrm>
            <a:off x="4785360" y="6148705"/>
            <a:ext cx="5340350" cy="3924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87788" tIns="43893" rIns="87788" bIns="43893">
            <a:spAutoFit/>
          </a:bodyPr>
          <a:lstStyle/>
          <a:p>
            <a:pPr defTabSz="1012825" hangingPunct="1"/>
            <a:r>
              <a:rPr lang="fr-FR" altLang="en-US" b="1" kern="1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anose="020B0604020202020204" pitchFamily="34" charset="0"/>
                <a:ea typeface="Arial Unicode MS" pitchFamily="34" charset="-128"/>
                <a:cs typeface="Helvetica" panose="020B0604020202020204" pitchFamily="34" charset="0"/>
              </a:rPr>
              <a:t>Contour detection = Erosion - Dilation</a:t>
            </a:r>
            <a:endParaRPr lang="fr-FR" altLang="en-US" b="1" kern="1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" panose="020B0604020202020204" pitchFamily="34" charset="0"/>
              <a:ea typeface="Arial Unicode MS" pitchFamily="34" charset="-128"/>
              <a:cs typeface="Helvetica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89179" y="6664811"/>
            <a:ext cx="1986620" cy="236696"/>
          </a:xfrm>
          <a:prstGeom prst="rect">
            <a:avLst/>
          </a:prstGeom>
          <a:noFill/>
        </p:spPr>
        <p:txBody>
          <a:bodyPr wrap="none" lIns="97278" tIns="48638" rIns="97278" bIns="48638" rtlCol="0">
            <a:spAutoFit/>
          </a:bodyPr>
          <a:lstStyle/>
          <a:p>
            <a:pPr defTabSz="1012825" hangingPunct="1"/>
            <a:r>
              <a:rPr lang="ru-RU" sz="900" kern="1200"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© 20</a:t>
            </a:r>
            <a:r>
              <a:rPr lang="en-US" sz="900" kern="1200"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18 LakeDiamond Confidential</a:t>
            </a:r>
            <a:r>
              <a:rPr lang="ru-RU" sz="900" kern="1200"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7" name="Zone de texte 6"/>
          <p:cNvSpPr txBox="1"/>
          <p:nvPr/>
        </p:nvSpPr>
        <p:spPr>
          <a:xfrm>
            <a:off x="252095" y="2209800"/>
            <a:ext cx="4771390" cy="10083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fr-FR" altLang="en-US" b="1"/>
              <a:t>To make the pixels values easier to work with,we always start by converting the drones picture to a gray level.</a:t>
            </a:r>
            <a:endParaRPr lang="fr-FR" altLang="en-US" b="1"/>
          </a:p>
        </p:txBody>
      </p:sp>
      <p:sp>
        <p:nvSpPr>
          <p:cNvPr id="8" name="Zone de texte 7"/>
          <p:cNvSpPr txBox="1"/>
          <p:nvPr/>
        </p:nvSpPr>
        <p:spPr>
          <a:xfrm>
            <a:off x="1819910" y="1301115"/>
            <a:ext cx="6533515" cy="826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fr-FR" altLang="en-US" sz="2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Basic standard iteration </a:t>
            </a:r>
            <a:r>
              <a:rPr lang="fr-FR" altLang="en-US" sz="2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in a spectral space</a:t>
            </a:r>
            <a:endParaRPr lang="fr-FR" altLang="en-US" sz="24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fr-FR" altLang="en-US" sz="24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8" name="Espace réservé du contenu 8" descr="contour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62500" y="2320290"/>
            <a:ext cx="5644515" cy="3538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685480" y="1138814"/>
            <a:ext cx="8752071" cy="9942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2825" hangingPunct="1"/>
            <a:endParaRPr lang="ru-RU" kern="12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3" name="Прямая соединительная линия 11"/>
          <p:cNvCxnSpPr/>
          <p:nvPr/>
        </p:nvCxnSpPr>
        <p:spPr>
          <a:xfrm>
            <a:off x="1691458" y="6654933"/>
            <a:ext cx="874609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12825" hangingPunct="1"/>
            <a:fld id="{D0D4B307-578F-4E37-B704-2C4064BA6106}" type="slidenum">
              <a:rPr lang="en-US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657" y="133028"/>
            <a:ext cx="1431244" cy="794433"/>
          </a:xfrm>
          <a:prstGeom prst="rect">
            <a:avLst/>
          </a:prstGeom>
        </p:spPr>
      </p:pic>
      <p:sp>
        <p:nvSpPr>
          <p:cNvPr id="11" name="Прямоугольник 4"/>
          <p:cNvSpPr/>
          <p:nvPr/>
        </p:nvSpPr>
        <p:spPr>
          <a:xfrm>
            <a:off x="344" y="1166756"/>
            <a:ext cx="1685136" cy="9942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303" tIns="50651" rIns="101303" bIns="50651" rtlCol="0" anchor="ctr"/>
          <a:lstStyle/>
          <a:p>
            <a:pPr defTabSz="1012825" hangingPunct="1"/>
            <a:endParaRPr lang="ru-RU" sz="3100" kern="1200">
              <a:solidFill>
                <a:prstClr val="white"/>
              </a:solidFill>
              <a:latin typeface="Arial Narrow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89179" y="6664811"/>
            <a:ext cx="1986620" cy="236696"/>
          </a:xfrm>
          <a:prstGeom prst="rect">
            <a:avLst/>
          </a:prstGeom>
          <a:noFill/>
        </p:spPr>
        <p:txBody>
          <a:bodyPr wrap="none" lIns="97278" tIns="48638" rIns="97278" bIns="48638" rtlCol="0">
            <a:spAutoFit/>
          </a:bodyPr>
          <a:lstStyle/>
          <a:p>
            <a:pPr defTabSz="1012825" hangingPunct="1"/>
            <a:r>
              <a:rPr lang="ru-RU" sz="900" kern="1200"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© 20</a:t>
            </a:r>
            <a:r>
              <a:rPr lang="en-US" sz="900" kern="1200"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18 LakeDiamond Confidential</a:t>
            </a:r>
            <a:r>
              <a:rPr lang="ru-RU" sz="900" kern="1200"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8" name="Zone de texte 7"/>
          <p:cNvSpPr txBox="1"/>
          <p:nvPr/>
        </p:nvSpPr>
        <p:spPr>
          <a:xfrm>
            <a:off x="2127250" y="1427480"/>
            <a:ext cx="63239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fr-FR" altLang="en-US" sz="2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Basic standard iteration in a spectral space</a:t>
            </a:r>
            <a:endParaRPr lang="fr-FR" altLang="en-US" sz="24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" name="Zone de texte 3"/>
          <p:cNvSpPr txBox="1"/>
          <p:nvPr/>
        </p:nvSpPr>
        <p:spPr>
          <a:xfrm>
            <a:off x="6003290" y="2741930"/>
            <a:ext cx="4044315" cy="22275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fr-FR" altLang="en-US" b="1"/>
              <a:t>Transform a greyscale image into an image whose pixel values ​​can only be 1 or 0 would make our mathematic operation even more simple!</a:t>
            </a:r>
            <a:endParaRPr lang="fr-FR" altLang="en-US" b="1"/>
          </a:p>
          <a:p>
            <a:endParaRPr lang="fr-FR" altLang="en-US" b="1"/>
          </a:p>
          <a:p>
            <a:r>
              <a:rPr lang="fr-FR" altLang="en-US" b="1"/>
              <a:t>We then speak of a binary image!</a:t>
            </a:r>
            <a:endParaRPr lang="fr-FR" altLang="en-US" b="1"/>
          </a:p>
        </p:txBody>
      </p:sp>
      <p:sp>
        <p:nvSpPr>
          <p:cNvPr id="6" name="Zone de texte 5"/>
          <p:cNvSpPr txBox="1"/>
          <p:nvPr/>
        </p:nvSpPr>
        <p:spPr>
          <a:xfrm>
            <a:off x="363220" y="5988050"/>
            <a:ext cx="61417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fr-FR" altLang="en-US" b="1"/>
              <a:t>Threshold: Input=GrayImage, Outbut=Binary image</a:t>
            </a:r>
            <a:endParaRPr lang="fr-FR" altLang="en-US" b="1"/>
          </a:p>
        </p:txBody>
      </p:sp>
      <p:pic>
        <p:nvPicPr>
          <p:cNvPr id="9" name="Espace réservé du contenu 8" descr="imgbinaire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50" y="3131820"/>
            <a:ext cx="5766435" cy="2094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fr-FR" altLang="en-US"/>
          </a:p>
        </p:txBody>
      </p:sp>
      <p:sp>
        <p:nvSpPr>
          <p:cNvPr id="10" name="Rectangle 9"/>
          <p:cNvSpPr/>
          <p:nvPr/>
        </p:nvSpPr>
        <p:spPr>
          <a:xfrm>
            <a:off x="1685480" y="1138814"/>
            <a:ext cx="8752071" cy="9942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2825" hangingPunct="1"/>
            <a:endParaRPr lang="ru-RU" kern="12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3" name="Прямая соединительная линия 11"/>
          <p:cNvCxnSpPr/>
          <p:nvPr/>
        </p:nvCxnSpPr>
        <p:spPr>
          <a:xfrm>
            <a:off x="1691458" y="6654933"/>
            <a:ext cx="874609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12825" hangingPunct="1"/>
            <a:fld id="{D0D4B307-578F-4E37-B704-2C4064BA6106}" type="slidenum">
              <a:rPr lang="en-US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657" y="133028"/>
            <a:ext cx="1431244" cy="794433"/>
          </a:xfrm>
          <a:prstGeom prst="rect">
            <a:avLst/>
          </a:prstGeom>
        </p:spPr>
      </p:pic>
      <p:sp>
        <p:nvSpPr>
          <p:cNvPr id="11" name="Прямоугольник 4"/>
          <p:cNvSpPr/>
          <p:nvPr/>
        </p:nvSpPr>
        <p:spPr>
          <a:xfrm>
            <a:off x="344" y="1166756"/>
            <a:ext cx="1685136" cy="9942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303" tIns="50651" rIns="101303" bIns="50651" rtlCol="0" anchor="ctr"/>
          <a:lstStyle/>
          <a:p>
            <a:pPr defTabSz="1012825" hangingPunct="1"/>
            <a:endParaRPr lang="ru-RU" sz="3100" kern="1200">
              <a:solidFill>
                <a:prstClr val="white"/>
              </a:solidFill>
              <a:latin typeface="Arial Narrow" pitchFamily="34" charset="0"/>
            </a:endParaRPr>
          </a:p>
        </p:txBody>
      </p:sp>
      <p:sp>
        <p:nvSpPr>
          <p:cNvPr id="34" name="TextBox 8"/>
          <p:cNvSpPr txBox="1">
            <a:spLocks noChangeArrowheads="1"/>
          </p:cNvSpPr>
          <p:nvPr/>
        </p:nvSpPr>
        <p:spPr bwMode="auto">
          <a:xfrm>
            <a:off x="1999903" y="1321555"/>
            <a:ext cx="6920615" cy="3924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87788" tIns="43893" rIns="87788" bIns="43893">
            <a:spAutoFit/>
          </a:bodyPr>
          <a:lstStyle/>
          <a:p>
            <a:pPr defTabSz="1012825" hangingPunct="1"/>
            <a:r>
              <a:rPr lang="fr-FR" altLang="en-US" b="1" kern="1200" dirty="0">
                <a:solidFill>
                  <a:prstClr val="white">
                    <a:lumMod val="95000"/>
                  </a:prstClr>
                </a:solidFill>
                <a:latin typeface="Helvetica" panose="020B0604020202020204" pitchFamily="34" charset="0"/>
                <a:ea typeface="Arial Unicode MS" pitchFamily="34" charset="-128"/>
                <a:cs typeface="Helvetica" panose="020B0604020202020204" pitchFamily="34" charset="0"/>
              </a:rPr>
              <a:t>Initialization for drone detection</a:t>
            </a:r>
            <a:endParaRPr lang="fr-FR" altLang="en-US" b="1" kern="1200" dirty="0">
              <a:solidFill>
                <a:prstClr val="white">
                  <a:lumMod val="95000"/>
                </a:prstClr>
              </a:solidFill>
              <a:latin typeface="Helvetica" panose="020B0604020202020204" pitchFamily="34" charset="0"/>
              <a:ea typeface="Arial Unicode MS" pitchFamily="34" charset="-128"/>
              <a:cs typeface="Helvetica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89179" y="6664811"/>
            <a:ext cx="1986620" cy="236696"/>
          </a:xfrm>
          <a:prstGeom prst="rect">
            <a:avLst/>
          </a:prstGeom>
          <a:noFill/>
        </p:spPr>
        <p:txBody>
          <a:bodyPr wrap="none" lIns="97278" tIns="48638" rIns="97278" bIns="48638" rtlCol="0">
            <a:spAutoFit/>
          </a:bodyPr>
          <a:lstStyle/>
          <a:p>
            <a:pPr defTabSz="1012825" hangingPunct="1"/>
            <a:r>
              <a:rPr lang="ru-RU" sz="900" kern="1200"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© 20</a:t>
            </a:r>
            <a:r>
              <a:rPr lang="en-US" sz="900" kern="1200"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18 LakeDiamond Confidential</a:t>
            </a:r>
            <a:r>
              <a:rPr lang="ru-RU" sz="900" kern="1200"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5387975" y="2132965"/>
            <a:ext cx="5095875" cy="450215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</a:ln>
        </p:spPr>
        <p:txBody>
          <a:bodyPr rot="0" vert="horz" wrap="square" lIns="91420" tIns="45710" rIns="91420" bIns="45710" anchor="t" anchorCtr="0">
            <a:noAutofit/>
          </a:bodyPr>
          <a:lstStyle/>
          <a:p>
            <a:pPr algn="ctr" defTabSz="1012825" hangingPunct="1">
              <a:lnSpc>
                <a:spcPct val="150000"/>
              </a:lnSpc>
            </a:pPr>
            <a:r>
              <a:rPr lang="fr-FR" altLang="en-GB" sz="2400" b="1" kern="1200">
                <a:solidFill>
                  <a:prstClr val="white"/>
                </a:solidFill>
                <a:latin typeface="Times New Roman"/>
                <a:ea typeface="Calibri"/>
                <a:cs typeface="+mn-cs"/>
              </a:rPr>
              <a:t>D</a:t>
            </a:r>
            <a:r>
              <a:rPr lang="en-GB" sz="2400" b="1" kern="1200">
                <a:solidFill>
                  <a:prstClr val="white"/>
                </a:solidFill>
                <a:latin typeface="Times New Roman"/>
                <a:ea typeface="Calibri"/>
                <a:cs typeface="+mn-cs"/>
              </a:rPr>
              <a:t>rone detection by image subtraction</a:t>
            </a:r>
            <a:endParaRPr lang="en-GB" sz="2400" b="1" kern="1200">
              <a:solidFill>
                <a:prstClr val="white"/>
              </a:solidFill>
              <a:latin typeface="Times New Roman"/>
              <a:ea typeface="Calibri"/>
              <a:cs typeface="+mn-cs"/>
            </a:endParaRPr>
          </a:p>
          <a:p>
            <a:pPr algn="ctr" defTabSz="1012825" hangingPunct="1">
              <a:lnSpc>
                <a:spcPct val="150000"/>
              </a:lnSpc>
            </a:pPr>
            <a:r>
              <a:rPr lang="fr-FR" altLang="en-GB" sz="2400" b="1" kern="1200">
                <a:solidFill>
                  <a:prstClr val="white"/>
                </a:solidFill>
                <a:latin typeface="Times New Roman"/>
                <a:ea typeface="Calibri"/>
                <a:cs typeface="+mn-cs"/>
              </a:rPr>
              <a:t>using Python technology</a:t>
            </a:r>
            <a:endParaRPr lang="fr-FR" altLang="en-GB" sz="2400" b="1" kern="1200">
              <a:solidFill>
                <a:prstClr val="white"/>
              </a:solidFill>
              <a:latin typeface="Times New Roman"/>
              <a:ea typeface="Calibri"/>
              <a:cs typeface="+mn-cs"/>
            </a:endParaRPr>
          </a:p>
        </p:txBody>
      </p:sp>
      <p:pic>
        <p:nvPicPr>
          <p:cNvPr id="8" name="Espace réservé du contenu 7" descr="Background_Subtraction_Tutorial_Scheme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04800" y="2804160"/>
            <a:ext cx="5782310" cy="34905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fr-FR" altLang="en-US"/>
          </a:p>
        </p:txBody>
      </p:sp>
      <p:pic>
        <p:nvPicPr>
          <p:cNvPr id="2" name="Espace réservé du contenu 1" descr="difference entre images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0965" y="2060575"/>
            <a:ext cx="5756910" cy="458343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685480" y="1138814"/>
            <a:ext cx="8752071" cy="9942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2825" hangingPunct="1"/>
            <a:endParaRPr lang="ru-RU" kern="12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3" name="Прямая соединительная линия 11"/>
          <p:cNvCxnSpPr/>
          <p:nvPr/>
        </p:nvCxnSpPr>
        <p:spPr>
          <a:xfrm>
            <a:off x="1691458" y="6654933"/>
            <a:ext cx="874609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12825" hangingPunct="1"/>
            <a:fld id="{D0D4B307-578F-4E37-B704-2C4064BA6106}" type="slidenum">
              <a:rPr lang="en-US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657" y="133028"/>
            <a:ext cx="1431244" cy="794433"/>
          </a:xfrm>
          <a:prstGeom prst="rect">
            <a:avLst/>
          </a:prstGeom>
        </p:spPr>
      </p:pic>
      <p:sp>
        <p:nvSpPr>
          <p:cNvPr id="11" name="Прямоугольник 4"/>
          <p:cNvSpPr/>
          <p:nvPr/>
        </p:nvSpPr>
        <p:spPr>
          <a:xfrm>
            <a:off x="344" y="1166756"/>
            <a:ext cx="1685136" cy="9942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303" tIns="50651" rIns="101303" bIns="50651" rtlCol="0" anchor="ctr"/>
          <a:lstStyle/>
          <a:p>
            <a:pPr defTabSz="1012825" hangingPunct="1"/>
            <a:endParaRPr lang="ru-RU" sz="3100" kern="1200">
              <a:solidFill>
                <a:prstClr val="white"/>
              </a:solidFill>
              <a:latin typeface="Arial Narrow" pitchFamily="34" charset="0"/>
            </a:endParaRPr>
          </a:p>
        </p:txBody>
      </p:sp>
      <p:sp>
        <p:nvSpPr>
          <p:cNvPr id="34" name="TextBox 8"/>
          <p:cNvSpPr txBox="1">
            <a:spLocks noChangeArrowheads="1"/>
          </p:cNvSpPr>
          <p:nvPr/>
        </p:nvSpPr>
        <p:spPr bwMode="auto">
          <a:xfrm>
            <a:off x="1999903" y="1321555"/>
            <a:ext cx="6920615" cy="3924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87788" tIns="43893" rIns="87788" bIns="43893">
            <a:spAutoFit/>
          </a:bodyPr>
          <a:lstStyle/>
          <a:p>
            <a:pPr defTabSz="1012825" hangingPunct="1"/>
            <a:r>
              <a:rPr lang="fr-FR" altLang="en-US" b="1" kern="1200" dirty="0">
                <a:solidFill>
                  <a:prstClr val="white">
                    <a:lumMod val="95000"/>
                  </a:prstClr>
                </a:solidFill>
                <a:latin typeface="Helvetica" panose="020B0604020202020204" pitchFamily="34" charset="0"/>
                <a:ea typeface="Arial Unicode MS" pitchFamily="34" charset="-128"/>
                <a:cs typeface="Helvetica" panose="020B0604020202020204" pitchFamily="34" charset="0"/>
              </a:rPr>
              <a:t>Proposed solutions</a:t>
            </a:r>
            <a:endParaRPr lang="fr-FR" altLang="en-US" b="1" kern="1200" dirty="0">
              <a:solidFill>
                <a:prstClr val="white">
                  <a:lumMod val="95000"/>
                </a:prstClr>
              </a:solidFill>
              <a:latin typeface="Helvetica" panose="020B0604020202020204" pitchFamily="34" charset="0"/>
              <a:ea typeface="Arial Unicode MS" pitchFamily="34" charset="-128"/>
              <a:cs typeface="Helvetica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89179" y="6664811"/>
            <a:ext cx="1986620" cy="236696"/>
          </a:xfrm>
          <a:prstGeom prst="rect">
            <a:avLst/>
          </a:prstGeom>
          <a:noFill/>
        </p:spPr>
        <p:txBody>
          <a:bodyPr wrap="none" lIns="97278" tIns="48638" rIns="97278" bIns="48638" rtlCol="0">
            <a:spAutoFit/>
          </a:bodyPr>
          <a:lstStyle/>
          <a:p>
            <a:pPr defTabSz="1012825" hangingPunct="1"/>
            <a:r>
              <a:rPr lang="ru-RU" sz="900" kern="1200"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© 20</a:t>
            </a:r>
            <a:r>
              <a:rPr lang="en-US" sz="900" kern="1200"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18 LakeDiamond Confidential</a:t>
            </a:r>
            <a:r>
              <a:rPr lang="ru-RU" sz="900" kern="1200"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5387975" y="2132965"/>
            <a:ext cx="5095875" cy="450215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</a:ln>
        </p:spPr>
        <p:txBody>
          <a:bodyPr rot="0" vert="horz" wrap="square" lIns="91420" tIns="45710" rIns="91420" bIns="45710" anchor="t" anchorCtr="0">
            <a:noAutofit/>
          </a:bodyPr>
          <a:lstStyle/>
          <a:p>
            <a:pPr algn="ctr" defTabSz="1012825" hangingPunct="1">
              <a:lnSpc>
                <a:spcPct val="150000"/>
              </a:lnSpc>
            </a:pPr>
            <a:r>
              <a:rPr lang="fr-FR" altLang="en-GB" sz="2400" b="1" kern="1200">
                <a:solidFill>
                  <a:prstClr val="white"/>
                </a:solidFill>
                <a:latin typeface="Times New Roman"/>
                <a:ea typeface="Calibri"/>
                <a:cs typeface="+mn-cs"/>
              </a:rPr>
              <a:t>D</a:t>
            </a:r>
            <a:r>
              <a:rPr lang="en-GB" sz="2400" b="1" kern="1200">
                <a:solidFill>
                  <a:prstClr val="white"/>
                </a:solidFill>
                <a:latin typeface="Times New Roman"/>
                <a:ea typeface="Calibri"/>
                <a:cs typeface="+mn-cs"/>
              </a:rPr>
              <a:t>rone detection by </a:t>
            </a:r>
            <a:r>
              <a:rPr lang="fr-FR" altLang="en-GB" sz="2400" b="1" kern="1200">
                <a:solidFill>
                  <a:prstClr val="white"/>
                </a:solidFill>
                <a:latin typeface="Times New Roman"/>
                <a:ea typeface="Calibri"/>
                <a:cs typeface="+mn-cs"/>
              </a:rPr>
              <a:t>frames </a:t>
            </a:r>
            <a:r>
              <a:rPr lang="en-GB" sz="2400" b="1" kern="1200">
                <a:solidFill>
                  <a:prstClr val="white"/>
                </a:solidFill>
                <a:latin typeface="Times New Roman"/>
                <a:ea typeface="Calibri"/>
                <a:cs typeface="+mn-cs"/>
              </a:rPr>
              <a:t>subtraction</a:t>
            </a:r>
            <a:endParaRPr lang="en-GB" sz="2400" b="1" kern="1200">
              <a:solidFill>
                <a:prstClr val="white"/>
              </a:solidFill>
              <a:latin typeface="Times New Roman"/>
              <a:ea typeface="Calibri"/>
              <a:cs typeface="+mn-cs"/>
            </a:endParaRPr>
          </a:p>
          <a:p>
            <a:pPr algn="ctr" defTabSz="1012825" hangingPunct="1">
              <a:lnSpc>
                <a:spcPct val="150000"/>
              </a:lnSpc>
            </a:pPr>
            <a:r>
              <a:rPr lang="fr-FR" altLang="en-GB" sz="2400" b="1" kern="1200">
                <a:solidFill>
                  <a:prstClr val="white"/>
                </a:solidFill>
                <a:latin typeface="Times New Roman"/>
                <a:ea typeface="Calibri"/>
                <a:cs typeface="+mn-cs"/>
              </a:rPr>
              <a:t>FinalFrame=Frame1-Frame0</a:t>
            </a:r>
            <a:endParaRPr lang="fr-FR" altLang="en-GB" sz="2400" b="1" kern="1200">
              <a:solidFill>
                <a:prstClr val="white"/>
              </a:solidFill>
              <a:latin typeface="Times New Roman"/>
              <a:ea typeface="Calibri"/>
              <a:cs typeface="+mn-cs"/>
            </a:endParaRPr>
          </a:p>
          <a:p>
            <a:pPr algn="ctr" defTabSz="1012825" hangingPunct="1">
              <a:lnSpc>
                <a:spcPct val="150000"/>
              </a:lnSpc>
            </a:pPr>
            <a:endParaRPr lang="fr-FR" altLang="en-GB" sz="2400" b="1" kern="1200">
              <a:solidFill>
                <a:prstClr val="white"/>
              </a:solidFill>
              <a:latin typeface="Times New Roman"/>
              <a:ea typeface="Calibri"/>
              <a:cs typeface="+mn-cs"/>
            </a:endParaRPr>
          </a:p>
          <a:p>
            <a:pPr algn="ctr" defTabSz="1012825" hangingPunct="1">
              <a:lnSpc>
                <a:spcPct val="150000"/>
              </a:lnSpc>
            </a:pPr>
            <a:endParaRPr lang="fr-FR" altLang="en-GB" sz="2400" b="1" kern="1200">
              <a:solidFill>
                <a:prstClr val="white"/>
              </a:solidFill>
              <a:latin typeface="Times New Roman"/>
              <a:ea typeface="Calibri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685480" y="1138814"/>
            <a:ext cx="8752071" cy="9942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2825" hangingPunct="1"/>
            <a:endParaRPr lang="ru-RU" kern="12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3" name="Прямая соединительная линия 11"/>
          <p:cNvCxnSpPr/>
          <p:nvPr/>
        </p:nvCxnSpPr>
        <p:spPr>
          <a:xfrm>
            <a:off x="1691458" y="6654933"/>
            <a:ext cx="874609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12825" hangingPunct="1"/>
            <a:fld id="{D0D4B307-578F-4E37-B704-2C4064BA6106}" type="slidenum">
              <a:rPr lang="en-US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657" y="133028"/>
            <a:ext cx="1431244" cy="794433"/>
          </a:xfrm>
          <a:prstGeom prst="rect">
            <a:avLst/>
          </a:prstGeom>
        </p:spPr>
      </p:pic>
      <p:sp>
        <p:nvSpPr>
          <p:cNvPr id="11" name="Прямоугольник 4"/>
          <p:cNvSpPr/>
          <p:nvPr/>
        </p:nvSpPr>
        <p:spPr>
          <a:xfrm>
            <a:off x="344" y="1166756"/>
            <a:ext cx="1685136" cy="9942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303" tIns="50651" rIns="101303" bIns="50651" rtlCol="0" anchor="ctr"/>
          <a:lstStyle/>
          <a:p>
            <a:pPr defTabSz="1012825" hangingPunct="1"/>
            <a:endParaRPr lang="ru-RU" sz="3100" kern="1200">
              <a:solidFill>
                <a:prstClr val="white"/>
              </a:solidFill>
              <a:latin typeface="Arial Narrow" pitchFamily="34" charset="0"/>
            </a:endParaRPr>
          </a:p>
        </p:txBody>
      </p:sp>
      <p:sp>
        <p:nvSpPr>
          <p:cNvPr id="34" name="TextBox 8"/>
          <p:cNvSpPr txBox="1">
            <a:spLocks noChangeArrowheads="1"/>
          </p:cNvSpPr>
          <p:nvPr/>
        </p:nvSpPr>
        <p:spPr bwMode="auto">
          <a:xfrm>
            <a:off x="1941483" y="1335525"/>
            <a:ext cx="6920615" cy="6362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87788" tIns="43893" rIns="87788" bIns="43893">
            <a:spAutoFit/>
          </a:bodyPr>
          <a:lstStyle/>
          <a:p>
            <a:pPr defTabSz="1012825" hangingPunct="1"/>
            <a:r>
              <a:rPr lang="fr-FR" altLang="en-US" sz="3600" b="1" kern="1200" dirty="0">
                <a:solidFill>
                  <a:prstClr val="white">
                    <a:lumMod val="95000"/>
                  </a:prstClr>
                </a:solidFill>
                <a:latin typeface="Helvetica" panose="020B0604020202020204" pitchFamily="34" charset="0"/>
                <a:ea typeface="Arial Unicode MS" pitchFamily="34" charset="-128"/>
                <a:cs typeface="Helvetica" panose="020B0604020202020204" pitchFamily="34" charset="0"/>
              </a:rPr>
              <a:t>Mathematic solution</a:t>
            </a:r>
            <a:endParaRPr lang="fr-FR" altLang="en-US" sz="3600" b="1" kern="1200" dirty="0">
              <a:solidFill>
                <a:prstClr val="white">
                  <a:lumMod val="95000"/>
                </a:prstClr>
              </a:solidFill>
              <a:latin typeface="Helvetica" panose="020B0604020202020204" pitchFamily="34" charset="0"/>
              <a:ea typeface="Arial Unicode MS" pitchFamily="34" charset="-128"/>
              <a:cs typeface="Helvetica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89179" y="6664811"/>
            <a:ext cx="1986620" cy="236696"/>
          </a:xfrm>
          <a:prstGeom prst="rect">
            <a:avLst/>
          </a:prstGeom>
          <a:noFill/>
        </p:spPr>
        <p:txBody>
          <a:bodyPr wrap="none" lIns="97278" tIns="48638" rIns="97278" bIns="48638" rtlCol="0">
            <a:spAutoFit/>
          </a:bodyPr>
          <a:lstStyle/>
          <a:p>
            <a:pPr defTabSz="1012825" hangingPunct="1"/>
            <a:r>
              <a:rPr lang="ru-RU" sz="900" kern="1200"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© 20</a:t>
            </a:r>
            <a:r>
              <a:rPr lang="en-US" sz="900" kern="1200"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18 LakeDiamond Confidential</a:t>
            </a:r>
            <a:r>
              <a:rPr lang="ru-RU" sz="900" kern="1200"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4450715" y="2132965"/>
            <a:ext cx="6003925" cy="450215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</a:ln>
        </p:spPr>
        <p:txBody>
          <a:bodyPr rot="0" vert="horz" wrap="square" lIns="91420" tIns="45710" rIns="91420" bIns="45710" anchor="t" anchorCtr="0">
            <a:noAutofit/>
          </a:bodyPr>
          <a:lstStyle/>
          <a:p>
            <a:pPr defTabSz="1012825" hangingPunct="1">
              <a:lnSpc>
                <a:spcPct val="150000"/>
              </a:lnSpc>
            </a:pPr>
            <a:r>
              <a:rPr lang="fr-FR" altLang="en-GB" sz="2400" b="1" kern="1200">
                <a:solidFill>
                  <a:prstClr val="white"/>
                </a:solidFill>
                <a:latin typeface="Times New Roman"/>
                <a:ea typeface="Calibri"/>
                <a:cs typeface="+mn-cs"/>
              </a:rPr>
              <a:t>Declaration:</a:t>
            </a:r>
            <a:endParaRPr lang="fr-FR" altLang="en-GB" sz="2400" b="1" kern="1200">
              <a:solidFill>
                <a:prstClr val="white"/>
              </a:solidFill>
              <a:latin typeface="Times New Roman"/>
              <a:ea typeface="Calibri"/>
              <a:cs typeface="+mn-cs"/>
            </a:endParaRPr>
          </a:p>
          <a:p>
            <a:pPr marL="514350" indent="-514350" defTabSz="1012825" hangingPunct="1">
              <a:lnSpc>
                <a:spcPct val="150000"/>
              </a:lnSpc>
              <a:buAutoNum type="arabicPeriod"/>
            </a:pPr>
            <a:r>
              <a:rPr lang="fr-FR" altLang="en-GB" sz="2400" b="1" kern="1200">
                <a:solidFill>
                  <a:prstClr val="white"/>
                </a:solidFill>
                <a:latin typeface="Times New Roman"/>
                <a:ea typeface="Calibri"/>
                <a:cs typeface="+mn-cs"/>
              </a:rPr>
              <a:t>Matrice vide</a:t>
            </a:r>
            <a:endParaRPr lang="fr-FR" altLang="en-GB" sz="2400" b="1" kern="1200">
              <a:solidFill>
                <a:prstClr val="white"/>
              </a:solidFill>
              <a:latin typeface="Times New Roman"/>
              <a:ea typeface="Calibri"/>
              <a:cs typeface="+mn-cs"/>
            </a:endParaRPr>
          </a:p>
          <a:p>
            <a:pPr marL="514350" indent="-514350" defTabSz="1012825" hangingPunct="1">
              <a:lnSpc>
                <a:spcPct val="150000"/>
              </a:lnSpc>
              <a:buAutoNum type="arabicPeriod"/>
            </a:pPr>
            <a:r>
              <a:rPr lang="fr-FR" altLang="en-GB" sz="2400" b="1" kern="1200">
                <a:solidFill>
                  <a:prstClr val="white"/>
                </a:solidFill>
                <a:latin typeface="Times New Roman"/>
                <a:ea typeface="Calibri"/>
                <a:cs typeface="+mn-cs"/>
              </a:rPr>
              <a:t>Matrice niveau de gris</a:t>
            </a:r>
            <a:endParaRPr lang="fr-FR" altLang="en-GB" sz="2400" b="1" kern="1200">
              <a:solidFill>
                <a:prstClr val="white"/>
              </a:solidFill>
              <a:latin typeface="Times New Roman"/>
              <a:ea typeface="Calibri"/>
              <a:cs typeface="+mn-cs"/>
            </a:endParaRPr>
          </a:p>
          <a:p>
            <a:pPr marL="514350" indent="-514350" defTabSz="1012825" hangingPunct="1">
              <a:lnSpc>
                <a:spcPct val="150000"/>
              </a:lnSpc>
              <a:buAutoNum type="arabicPeriod"/>
            </a:pPr>
            <a:r>
              <a:rPr lang="fr-FR" altLang="en-GB" sz="2400" b="1" kern="1200">
                <a:solidFill>
                  <a:prstClr val="white"/>
                </a:solidFill>
                <a:latin typeface="Times New Roman"/>
                <a:ea typeface="Calibri"/>
                <a:cs typeface="+mn-cs"/>
              </a:rPr>
              <a:t>Matrice pour stockage du frame</a:t>
            </a:r>
            <a:endParaRPr lang="fr-FR" altLang="en-GB" sz="2400" b="1" kern="1200">
              <a:solidFill>
                <a:prstClr val="white"/>
              </a:solidFill>
              <a:latin typeface="Times New Roman"/>
              <a:ea typeface="Calibri"/>
              <a:cs typeface="+mn-cs"/>
            </a:endParaRPr>
          </a:p>
          <a:p>
            <a:pPr marL="514350" indent="-514350" defTabSz="1012825" hangingPunct="1">
              <a:lnSpc>
                <a:spcPct val="150000"/>
              </a:lnSpc>
              <a:buAutoNum type="arabicPeriod"/>
            </a:pPr>
            <a:r>
              <a:rPr lang="fr-FR" altLang="en-GB" sz="2400" b="1" kern="1200">
                <a:solidFill>
                  <a:prstClr val="white"/>
                </a:solidFill>
                <a:latin typeface="Times New Roman"/>
                <a:ea typeface="Calibri"/>
                <a:cs typeface="+mn-cs"/>
              </a:rPr>
              <a:t>Matrice de frame finale aprés 5 itérations</a:t>
            </a:r>
            <a:endParaRPr lang="fr-FR" altLang="en-GB" sz="2400" b="1" kern="1200">
              <a:solidFill>
                <a:prstClr val="white"/>
              </a:solidFill>
              <a:latin typeface="Times New Roman"/>
              <a:ea typeface="Calibri"/>
              <a:cs typeface="+mn-cs"/>
            </a:endParaRPr>
          </a:p>
          <a:p>
            <a:pPr defTabSz="1012825" hangingPunct="1">
              <a:lnSpc>
                <a:spcPct val="150000"/>
              </a:lnSpc>
            </a:pPr>
            <a:r>
              <a:rPr lang="fr-FR" altLang="en-GB" sz="2400" b="1" kern="1200">
                <a:solidFill>
                  <a:prstClr val="white"/>
                </a:solidFill>
                <a:latin typeface="Times New Roman"/>
                <a:ea typeface="Calibri"/>
                <a:cs typeface="+mn-cs"/>
              </a:rPr>
              <a:t>Condition: Tout les matrices de meme taille</a:t>
            </a:r>
            <a:endParaRPr lang="fr-FR" altLang="en-GB" sz="2400" b="1" kern="1200">
              <a:solidFill>
                <a:prstClr val="white"/>
              </a:solidFill>
              <a:latin typeface="Times New Roman"/>
              <a:ea typeface="Calibri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685480" y="1138814"/>
            <a:ext cx="8752071" cy="9942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2825" hangingPunct="1"/>
            <a:endParaRPr lang="ru-RU" kern="12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3" name="Прямая соединительная линия 11"/>
          <p:cNvCxnSpPr/>
          <p:nvPr/>
        </p:nvCxnSpPr>
        <p:spPr>
          <a:xfrm>
            <a:off x="1691458" y="6654933"/>
            <a:ext cx="874609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12825" hangingPunct="1"/>
            <a:fld id="{D0D4B307-578F-4E37-B704-2C4064BA6106}" type="slidenum">
              <a:rPr lang="en-US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657" y="133028"/>
            <a:ext cx="1431244" cy="794433"/>
          </a:xfrm>
          <a:prstGeom prst="rect">
            <a:avLst/>
          </a:prstGeom>
        </p:spPr>
      </p:pic>
      <p:sp>
        <p:nvSpPr>
          <p:cNvPr id="11" name="Прямоугольник 4"/>
          <p:cNvSpPr/>
          <p:nvPr/>
        </p:nvSpPr>
        <p:spPr>
          <a:xfrm>
            <a:off x="344" y="1166756"/>
            <a:ext cx="1685136" cy="9942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303" tIns="50651" rIns="101303" bIns="50651" rtlCol="0" anchor="ctr"/>
          <a:lstStyle/>
          <a:p>
            <a:pPr defTabSz="1012825" hangingPunct="1"/>
            <a:endParaRPr lang="ru-RU" sz="3100" kern="1200">
              <a:solidFill>
                <a:prstClr val="white"/>
              </a:solidFill>
              <a:latin typeface="Arial Narrow" pitchFamily="34" charset="0"/>
            </a:endParaRPr>
          </a:p>
        </p:txBody>
      </p:sp>
      <p:sp>
        <p:nvSpPr>
          <p:cNvPr id="34" name="TextBox 8"/>
          <p:cNvSpPr txBox="1">
            <a:spLocks noChangeArrowheads="1"/>
          </p:cNvSpPr>
          <p:nvPr/>
        </p:nvSpPr>
        <p:spPr bwMode="auto">
          <a:xfrm>
            <a:off x="1956088" y="1335525"/>
            <a:ext cx="6920615" cy="6362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87788" tIns="43893" rIns="87788" bIns="43893">
            <a:spAutoFit/>
          </a:bodyPr>
          <a:lstStyle/>
          <a:p>
            <a:pPr defTabSz="1012825" hangingPunct="1"/>
            <a:r>
              <a:rPr lang="fr-FR" altLang="en-US" sz="3600" b="1" kern="1200" dirty="0">
                <a:solidFill>
                  <a:prstClr val="white">
                    <a:lumMod val="95000"/>
                  </a:prstClr>
                </a:solidFill>
                <a:latin typeface="Helvetica" panose="020B0604020202020204" pitchFamily="34" charset="0"/>
                <a:ea typeface="Arial Unicode MS" pitchFamily="34" charset="-128"/>
                <a:cs typeface="Helvetica" panose="020B0604020202020204" pitchFamily="34" charset="0"/>
              </a:rPr>
              <a:t>Mathematic solution</a:t>
            </a:r>
            <a:endParaRPr lang="fr-FR" altLang="en-US" sz="3600" b="1" kern="1200" dirty="0">
              <a:solidFill>
                <a:prstClr val="white">
                  <a:lumMod val="95000"/>
                </a:prstClr>
              </a:solidFill>
              <a:latin typeface="Helvetica" panose="020B0604020202020204" pitchFamily="34" charset="0"/>
              <a:ea typeface="Arial Unicode MS" pitchFamily="34" charset="-128"/>
              <a:cs typeface="Helvetica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89179" y="6664811"/>
            <a:ext cx="1986620" cy="236696"/>
          </a:xfrm>
          <a:prstGeom prst="rect">
            <a:avLst/>
          </a:prstGeom>
          <a:noFill/>
        </p:spPr>
        <p:txBody>
          <a:bodyPr wrap="none" lIns="97278" tIns="48638" rIns="97278" bIns="48638" rtlCol="0">
            <a:spAutoFit/>
          </a:bodyPr>
          <a:lstStyle/>
          <a:p>
            <a:pPr defTabSz="1012825" hangingPunct="1"/>
            <a:r>
              <a:rPr lang="ru-RU" sz="900" kern="1200"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© 20</a:t>
            </a:r>
            <a:r>
              <a:rPr lang="en-US" sz="900" kern="1200"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18 LakeDiamond Confidential</a:t>
            </a:r>
            <a:r>
              <a:rPr lang="ru-RU" sz="900" kern="1200"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4617607" y="2133062"/>
            <a:ext cx="5836056" cy="450227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</a:ln>
        </p:spPr>
        <p:txBody>
          <a:bodyPr rot="0" vert="horz" wrap="square" lIns="91420" tIns="45710" rIns="91420" bIns="45710" anchor="t" anchorCtr="0">
            <a:noAutofit/>
          </a:bodyPr>
          <a:lstStyle/>
          <a:p>
            <a:pPr defTabSz="1012825" hangingPunct="1">
              <a:lnSpc>
                <a:spcPct val="150000"/>
              </a:lnSpc>
            </a:pPr>
            <a:r>
              <a:rPr lang="fr-FR" altLang="en-GB" sz="2400" b="1" kern="1200">
                <a:solidFill>
                  <a:prstClr val="white"/>
                </a:solidFill>
                <a:latin typeface="Times New Roman"/>
                <a:ea typeface="Calibri"/>
                <a:cs typeface="+mn-cs"/>
              </a:rPr>
              <a:t>Matrice niveau de gris:</a:t>
            </a:r>
            <a:endParaRPr lang="fr-FR" altLang="en-GB" sz="2400" b="1" kern="1200">
              <a:solidFill>
                <a:prstClr val="white"/>
              </a:solidFill>
              <a:latin typeface="Times New Roman"/>
              <a:ea typeface="Calibri"/>
              <a:cs typeface="+mn-cs"/>
            </a:endParaRPr>
          </a:p>
          <a:p>
            <a:pPr defTabSz="1012825" hangingPunct="1">
              <a:lnSpc>
                <a:spcPct val="150000"/>
              </a:lnSpc>
            </a:pPr>
            <a:r>
              <a:rPr lang="fr-FR" altLang="en-GB" sz="2400" b="1" kern="1200">
                <a:solidFill>
                  <a:prstClr val="white"/>
                </a:solidFill>
                <a:latin typeface="Times New Roman"/>
                <a:ea typeface="Calibri"/>
                <a:cs typeface="+mn-cs"/>
              </a:rPr>
              <a:t>Notre video est un ensemble d'image,</a:t>
            </a:r>
            <a:endParaRPr lang="fr-FR" altLang="en-GB" sz="2400" b="1" kern="1200">
              <a:solidFill>
                <a:prstClr val="white"/>
              </a:solidFill>
              <a:latin typeface="Times New Roman"/>
              <a:ea typeface="Calibri"/>
              <a:cs typeface="+mn-cs"/>
            </a:endParaRPr>
          </a:p>
          <a:p>
            <a:pPr defTabSz="1012825" hangingPunct="1">
              <a:lnSpc>
                <a:spcPct val="150000"/>
              </a:lnSpc>
            </a:pPr>
            <a:r>
              <a:rPr lang="fr-FR" altLang="en-GB" sz="2400" b="1" kern="1200">
                <a:solidFill>
                  <a:prstClr val="white"/>
                </a:solidFill>
                <a:latin typeface="Times New Roman"/>
                <a:ea typeface="Calibri"/>
                <a:cs typeface="+mn-cs"/>
              </a:rPr>
              <a:t>Une image est une matrice.</a:t>
            </a:r>
            <a:endParaRPr lang="fr-FR" altLang="en-GB" sz="2400" b="1" kern="1200">
              <a:solidFill>
                <a:prstClr val="white"/>
              </a:solidFill>
              <a:latin typeface="Times New Roman"/>
              <a:ea typeface="Calibri"/>
              <a:cs typeface="+mn-cs"/>
            </a:endParaRPr>
          </a:p>
          <a:p>
            <a:pPr defTabSz="1012825" hangingPunct="1">
              <a:lnSpc>
                <a:spcPct val="150000"/>
              </a:lnSpc>
            </a:pPr>
            <a:r>
              <a:rPr lang="fr-FR" altLang="en-GB" sz="2400" b="1" kern="1200">
                <a:solidFill>
                  <a:prstClr val="white"/>
                </a:solidFill>
                <a:latin typeface="Times New Roman"/>
                <a:ea typeface="Calibri"/>
                <a:cs typeface="+mn-cs"/>
              </a:rPr>
              <a:t>On fait une convertion de notre image en niveau de gris. </a:t>
            </a:r>
            <a:endParaRPr lang="fr-FR" altLang="en-GB" sz="2400" b="1" kern="1200">
              <a:solidFill>
                <a:prstClr val="white"/>
              </a:solidFill>
              <a:latin typeface="Times New Roman"/>
              <a:ea typeface="Calibri"/>
              <a:cs typeface="+mn-cs"/>
            </a:endParaRPr>
          </a:p>
        </p:txBody>
      </p:sp>
      <p:graphicFrame>
        <p:nvGraphicFramePr>
          <p:cNvPr id="2" name="Table 1"/>
          <p:cNvGraphicFramePr/>
          <p:nvPr/>
        </p:nvGraphicFramePr>
        <p:xfrm>
          <a:off x="593725" y="3248025"/>
          <a:ext cx="3051175" cy="18637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7270"/>
                <a:gridCol w="1016635"/>
                <a:gridCol w="1017270"/>
              </a:tblGrid>
              <a:tr h="621030"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/>
                        <a:t>50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/>
                        <a:t>30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/>
                        <a:t>30</a:t>
                      </a:r>
                      <a:endParaRPr lang="fr-FR"/>
                    </a:p>
                  </a:txBody>
                  <a:tcPr/>
                </a:tc>
              </a:tr>
              <a:tr h="621665"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/>
                        <a:t>60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/>
                        <a:t>125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/>
                        <a:t>20</a:t>
                      </a:r>
                      <a:endParaRPr lang="fr-FR"/>
                    </a:p>
                  </a:txBody>
                  <a:tcPr/>
                </a:tc>
              </a:tr>
              <a:tr h="621030"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/>
                        <a:t>50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/>
                        <a:t>130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/>
                        <a:t>168</a:t>
                      </a:r>
                      <a:endParaRPr lang="fr-F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lèche gauche 3"/>
          <p:cNvSpPr/>
          <p:nvPr/>
        </p:nvSpPr>
        <p:spPr>
          <a:xfrm>
            <a:off x="3221990" y="3992880"/>
            <a:ext cx="653415" cy="2755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fr-FR" altLang="en-US"/>
          </a:p>
        </p:txBody>
      </p:sp>
      <p:sp>
        <p:nvSpPr>
          <p:cNvPr id="5" name="Zone de texte 4"/>
          <p:cNvSpPr txBox="1"/>
          <p:nvPr/>
        </p:nvSpPr>
        <p:spPr>
          <a:xfrm>
            <a:off x="476885" y="5575300"/>
            <a:ext cx="3818890" cy="7035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fr-FR" altLang="en-US" b="1"/>
              <a:t>On prend le min de la matrice:</a:t>
            </a:r>
            <a:endParaRPr lang="fr-FR" altLang="en-US" b="1"/>
          </a:p>
          <a:p>
            <a:r>
              <a:rPr lang="fr-FR" altLang="en-US" b="1"/>
              <a:t>MatriceNiveauDeGris.min() = 20</a:t>
            </a:r>
            <a:endParaRPr lang="fr-FR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fr-FR" altLang="en-US"/>
          </a:p>
        </p:txBody>
      </p:sp>
      <p:sp>
        <p:nvSpPr>
          <p:cNvPr id="10" name="Rectangle 9"/>
          <p:cNvSpPr/>
          <p:nvPr/>
        </p:nvSpPr>
        <p:spPr>
          <a:xfrm>
            <a:off x="1685480" y="1138814"/>
            <a:ext cx="8752071" cy="9942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2825" hangingPunct="1"/>
            <a:endParaRPr lang="ru-RU" kern="12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3" name="Прямая соединительная линия 11"/>
          <p:cNvCxnSpPr/>
          <p:nvPr/>
        </p:nvCxnSpPr>
        <p:spPr>
          <a:xfrm>
            <a:off x="1691458" y="6654933"/>
            <a:ext cx="874609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12825" hangingPunct="1"/>
            <a:fld id="{D0D4B307-578F-4E37-B704-2C4064BA6106}" type="slidenum">
              <a:rPr lang="en-US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657" y="133028"/>
            <a:ext cx="1431244" cy="794433"/>
          </a:xfrm>
          <a:prstGeom prst="rect">
            <a:avLst/>
          </a:prstGeom>
        </p:spPr>
      </p:pic>
      <p:sp>
        <p:nvSpPr>
          <p:cNvPr id="11" name="Прямоугольник 4"/>
          <p:cNvSpPr/>
          <p:nvPr/>
        </p:nvSpPr>
        <p:spPr>
          <a:xfrm>
            <a:off x="344" y="1166756"/>
            <a:ext cx="1685136" cy="9942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303" tIns="50651" rIns="101303" bIns="50651" rtlCol="0" anchor="ctr"/>
          <a:lstStyle/>
          <a:p>
            <a:pPr defTabSz="1012825" hangingPunct="1"/>
            <a:endParaRPr lang="ru-RU" sz="3100" kern="1200">
              <a:solidFill>
                <a:prstClr val="white"/>
              </a:solidFill>
              <a:latin typeface="Arial Narrow" pitchFamily="34" charset="0"/>
            </a:endParaRPr>
          </a:p>
        </p:txBody>
      </p:sp>
      <p:sp>
        <p:nvSpPr>
          <p:cNvPr id="34" name="TextBox 8"/>
          <p:cNvSpPr txBox="1">
            <a:spLocks noChangeArrowheads="1"/>
          </p:cNvSpPr>
          <p:nvPr/>
        </p:nvSpPr>
        <p:spPr bwMode="auto">
          <a:xfrm>
            <a:off x="1941483" y="1335525"/>
            <a:ext cx="6920615" cy="6362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87788" tIns="43893" rIns="87788" bIns="43893">
            <a:spAutoFit/>
          </a:bodyPr>
          <a:lstStyle/>
          <a:p>
            <a:pPr defTabSz="1012825" hangingPunct="1"/>
            <a:r>
              <a:rPr lang="fr-FR" altLang="en-US" sz="3600" b="1" kern="1200" dirty="0">
                <a:solidFill>
                  <a:prstClr val="white">
                    <a:lumMod val="95000"/>
                  </a:prstClr>
                </a:solidFill>
                <a:latin typeface="Helvetica" panose="020B0604020202020204" pitchFamily="34" charset="0"/>
                <a:ea typeface="Arial Unicode MS" pitchFamily="34" charset="-128"/>
                <a:cs typeface="Helvetica" panose="020B0604020202020204" pitchFamily="34" charset="0"/>
              </a:rPr>
              <a:t>Mathematic solution</a:t>
            </a:r>
            <a:endParaRPr lang="fr-FR" altLang="en-US" sz="3600" b="1" kern="1200" dirty="0">
              <a:solidFill>
                <a:prstClr val="white">
                  <a:lumMod val="95000"/>
                </a:prstClr>
              </a:solidFill>
              <a:latin typeface="Helvetica" panose="020B0604020202020204" pitchFamily="34" charset="0"/>
              <a:ea typeface="Arial Unicode MS" pitchFamily="34" charset="-128"/>
              <a:cs typeface="Helvetica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89179" y="6664811"/>
            <a:ext cx="1986620" cy="236696"/>
          </a:xfrm>
          <a:prstGeom prst="rect">
            <a:avLst/>
          </a:prstGeom>
          <a:noFill/>
        </p:spPr>
        <p:txBody>
          <a:bodyPr wrap="none" lIns="97278" tIns="48638" rIns="97278" bIns="48638" rtlCol="0">
            <a:spAutoFit/>
          </a:bodyPr>
          <a:lstStyle/>
          <a:p>
            <a:pPr defTabSz="1012825" hangingPunct="1"/>
            <a:r>
              <a:rPr lang="ru-RU" sz="900" kern="1200"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© 20</a:t>
            </a:r>
            <a:r>
              <a:rPr lang="en-US" sz="900" kern="1200"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18 LakeDiamond Confidential</a:t>
            </a:r>
            <a:r>
              <a:rPr lang="ru-RU" sz="900" kern="1200"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4617607" y="2133062"/>
            <a:ext cx="5836056" cy="450227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</a:ln>
        </p:spPr>
        <p:txBody>
          <a:bodyPr rot="0" vert="horz" wrap="square" lIns="91420" tIns="45710" rIns="91420" bIns="45710" anchor="t" anchorCtr="0">
            <a:noAutofit/>
          </a:bodyPr>
          <a:lstStyle/>
          <a:p>
            <a:pPr defTabSz="1012825" hangingPunct="1">
              <a:lnSpc>
                <a:spcPct val="150000"/>
              </a:lnSpc>
            </a:pPr>
            <a:r>
              <a:rPr lang="fr-FR" altLang="en-GB" sz="2800" b="1" kern="1200">
                <a:solidFill>
                  <a:prstClr val="white"/>
                </a:solidFill>
                <a:latin typeface="Times New Roman"/>
                <a:ea typeface="Calibri"/>
                <a:cs typeface="+mn-cs"/>
              </a:rPr>
              <a:t>Matrice initialisé vide = MatriceNiveauDeGris - MatriceNiveauDeGris.min()</a:t>
            </a:r>
            <a:endParaRPr lang="fr-FR" altLang="en-GB" sz="2800" b="1" kern="1200">
              <a:solidFill>
                <a:prstClr val="white"/>
              </a:solidFill>
              <a:latin typeface="Times New Roman"/>
              <a:ea typeface="Calibri"/>
              <a:cs typeface="+mn-cs"/>
            </a:endParaRPr>
          </a:p>
        </p:txBody>
      </p:sp>
      <p:graphicFrame>
        <p:nvGraphicFramePr>
          <p:cNvPr id="2" name="Espace réservé du contenu 1"/>
          <p:cNvGraphicFramePr/>
          <p:nvPr>
            <p:ph idx="1"/>
          </p:nvPr>
        </p:nvGraphicFramePr>
        <p:xfrm>
          <a:off x="682625" y="2572385"/>
          <a:ext cx="3296920" cy="1993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9185"/>
                <a:gridCol w="1098550"/>
                <a:gridCol w="1099185"/>
              </a:tblGrid>
              <a:tr h="664210"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/>
                        <a:t>30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/>
                        <a:t>10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/>
                        <a:t>30</a:t>
                      </a:r>
                      <a:endParaRPr lang="fr-FR"/>
                    </a:p>
                  </a:txBody>
                  <a:tcPr/>
                </a:tc>
              </a:tr>
              <a:tr h="665480"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/>
                        <a:t>40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/>
                        <a:t>108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/>
                        <a:t>0</a:t>
                      </a:r>
                      <a:endParaRPr lang="fr-FR"/>
                    </a:p>
                  </a:txBody>
                  <a:tcPr/>
                </a:tc>
              </a:tr>
              <a:tr h="664210"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/>
                        <a:t>30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/>
                        <a:t>110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/>
                        <a:t>148</a:t>
                      </a:r>
                      <a:endParaRPr lang="fr-F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Zone de texte 3"/>
          <p:cNvSpPr txBox="1"/>
          <p:nvPr/>
        </p:nvSpPr>
        <p:spPr>
          <a:xfrm>
            <a:off x="158750" y="5184140"/>
            <a:ext cx="5182870" cy="10083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fr-FR" altLang="en-US" b="1"/>
              <a:t>MatriceVide.max()= 148</a:t>
            </a:r>
            <a:endParaRPr lang="fr-FR" altLang="en-US" b="1"/>
          </a:p>
          <a:p>
            <a:endParaRPr lang="fr-FR" altLang="en-US" b="1"/>
          </a:p>
          <a:p>
            <a:endParaRPr lang="fr-FR" altLang="en-US" b="1"/>
          </a:p>
        </p:txBody>
      </p:sp>
      <p:sp>
        <p:nvSpPr>
          <p:cNvPr id="5" name="Flèche gauche 4"/>
          <p:cNvSpPr/>
          <p:nvPr/>
        </p:nvSpPr>
        <p:spPr>
          <a:xfrm>
            <a:off x="3542030" y="4051935"/>
            <a:ext cx="624205" cy="26098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fr-F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164" y="2120381"/>
            <a:ext cx="4604165" cy="45149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685480" y="1138814"/>
            <a:ext cx="8752071" cy="9942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cxnSp>
        <p:nvCxnSpPr>
          <p:cNvPr id="13" name="Прямая соединительная линия 11"/>
          <p:cNvCxnSpPr/>
          <p:nvPr/>
        </p:nvCxnSpPr>
        <p:spPr>
          <a:xfrm>
            <a:off x="1691458" y="6654933"/>
            <a:ext cx="874609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67248" y="6756568"/>
            <a:ext cx="449874" cy="388114"/>
          </a:xfrm>
        </p:spPr>
        <p:txBody>
          <a:bodyPr/>
          <a:lstStyle/>
          <a:p>
            <a:pPr marL="0" marR="0" lvl="0" indent="0" algn="r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0D4B307-578F-4E37-B704-2C4064BA6106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rPr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657" y="133028"/>
            <a:ext cx="1431244" cy="794433"/>
          </a:xfrm>
          <a:prstGeom prst="rect">
            <a:avLst/>
          </a:prstGeom>
        </p:spPr>
      </p:pic>
      <p:sp>
        <p:nvSpPr>
          <p:cNvPr id="11" name="Прямоугольник 4"/>
          <p:cNvSpPr/>
          <p:nvPr/>
        </p:nvSpPr>
        <p:spPr>
          <a:xfrm>
            <a:off x="344" y="1138816"/>
            <a:ext cx="1685136" cy="9942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303" tIns="50651" rIns="101303" bIns="50651" rtlCol="0" anchor="ctr"/>
          <a:lstStyle/>
          <a:p>
            <a:pPr marL="0" marR="0" lvl="0" indent="0" algn="l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3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  <a:sym typeface="Calibri"/>
            </a:endParaRPr>
          </a:p>
        </p:txBody>
      </p:sp>
      <p:sp>
        <p:nvSpPr>
          <p:cNvPr id="34" name="TextBox 8"/>
          <p:cNvSpPr txBox="1">
            <a:spLocks noChangeArrowheads="1"/>
          </p:cNvSpPr>
          <p:nvPr/>
        </p:nvSpPr>
        <p:spPr bwMode="auto">
          <a:xfrm>
            <a:off x="1970694" y="1335525"/>
            <a:ext cx="3680960" cy="36558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87788" tIns="43893" rIns="87788" bIns="43893">
            <a:spAutoFit/>
          </a:bodyPr>
          <a:lstStyle/>
          <a:p>
            <a:pPr marL="0" marR="0" lvl="0" indent="0" algn="l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fr-CH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ea typeface="Arial Unicode MS" pitchFamily="34" charset="-128"/>
                <a:cs typeface="Helvetica" panose="020B0604020202020204" pitchFamily="34" charset="0"/>
                <a:sym typeface="Calibri"/>
              </a:rPr>
              <a:t>Company</a:t>
            </a: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ea typeface="Arial Unicode MS" pitchFamily="34" charset="-128"/>
                <a:cs typeface="Helvetica" panose="020B0604020202020204" pitchFamily="34" charset="0"/>
                <a:sym typeface="Calibri"/>
              </a:rPr>
              <a:t> </a:t>
            </a:r>
            <a:r>
              <a:rPr kumimoji="0" lang="fr-CH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ea typeface="Arial Unicode MS" pitchFamily="34" charset="-128"/>
                <a:cs typeface="Helvetica" panose="020B0604020202020204" pitchFamily="34" charset="0"/>
                <a:sym typeface="Calibri"/>
              </a:rPr>
              <a:t>Highlights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Helvetica" panose="020B0604020202020204" pitchFamily="34" charset="0"/>
              <a:ea typeface="Arial Unicode MS" pitchFamily="34" charset="-128"/>
              <a:cs typeface="Helvetica" panose="020B0604020202020204" pitchFamily="34" charset="0"/>
              <a:sym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89179" y="6664811"/>
            <a:ext cx="1986620" cy="236696"/>
          </a:xfrm>
          <a:prstGeom prst="rect">
            <a:avLst/>
          </a:prstGeom>
          <a:noFill/>
        </p:spPr>
        <p:txBody>
          <a:bodyPr wrap="none" lIns="97278" tIns="48638" rIns="97278" bIns="48638" rtlCol="0">
            <a:spAutoFit/>
          </a:bodyPr>
          <a:lstStyle/>
          <a:p>
            <a:pPr marL="0" marR="0" lvl="0" indent="0" algn="l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ru-RU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  <a:sym typeface="Calibri"/>
              </a:rPr>
              <a:t>© 20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  <a:sym typeface="Calibri"/>
              </a:rPr>
              <a:t>18 LakeDiamond Confidential</a:t>
            </a:r>
            <a:r>
              <a:rPr kumimoji="0" lang="ru-RU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  <a:sym typeface="Calibri"/>
              </a:rPr>
              <a:t> </a:t>
            </a:r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4603002" y="2133062"/>
            <a:ext cx="5836056" cy="450227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</a:ln>
        </p:spPr>
        <p:txBody>
          <a:bodyPr rot="0" vert="horz" wrap="square" lIns="91420" tIns="45710" rIns="91420" bIns="45710" anchor="t" anchorCtr="0">
            <a:noAutofit/>
          </a:bodyPr>
          <a:lstStyle/>
          <a:p>
            <a:pPr marL="0" marR="0" lvl="0" indent="0" algn="l" defTabSz="10128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Calibri"/>
              <a:cs typeface="+mj-cs"/>
              <a:sym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26330" y="2571464"/>
            <a:ext cx="498044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1282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Helvetica"/>
              </a:rPr>
              <a:t>Company was founded in 2015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j-ea"/>
              <a:cs typeface="+mj-cs"/>
              <a:sym typeface="Helvetica"/>
            </a:endParaRPr>
          </a:p>
          <a:p>
            <a:pPr marL="0" marR="0" lvl="0" indent="0" algn="l" defTabSz="101282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j-ea"/>
              <a:cs typeface="+mj-cs"/>
              <a:sym typeface="Helvetica"/>
            </a:endParaRPr>
          </a:p>
          <a:p>
            <a:pPr marL="0" marR="0" lvl="0" indent="0" algn="l" defTabSz="101282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Helvetica"/>
              </a:rPr>
              <a:t>EPFL Spin-off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j-ea"/>
              <a:cs typeface="+mj-cs"/>
              <a:sym typeface="Helvetica"/>
            </a:endParaRPr>
          </a:p>
          <a:p>
            <a:pPr marL="0" marR="0" lvl="0" indent="0" algn="l" defTabSz="101282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j-ea"/>
              <a:cs typeface="+mj-cs"/>
              <a:sym typeface="Helvetica"/>
            </a:endParaRPr>
          </a:p>
          <a:p>
            <a:pPr marL="0" marR="0" lvl="0" indent="0" algn="l" defTabSz="101282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Helvetica"/>
              </a:rPr>
              <a:t>25 employees in 2019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j-ea"/>
              <a:cs typeface="+mj-cs"/>
              <a:sym typeface="Helvetica"/>
            </a:endParaRPr>
          </a:p>
          <a:p>
            <a:pPr marL="0" marR="0" lvl="0" indent="0" algn="l" defTabSz="101282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j-ea"/>
              <a:cs typeface="+mj-cs"/>
              <a:sym typeface="Helvetica"/>
            </a:endParaRPr>
          </a:p>
          <a:p>
            <a:pPr marL="0" marR="0" lvl="0" indent="0" algn="l" defTabSz="101282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Helvetica"/>
              </a:rPr>
              <a:t>We produce high-quality CVD diamond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j-ea"/>
              <a:cs typeface="+mj-cs"/>
              <a:sym typeface="Helvetica"/>
            </a:endParaRPr>
          </a:p>
          <a:p>
            <a:pPr marL="0" marR="0" lvl="0" indent="0" algn="l" defTabSz="101282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j-ea"/>
              <a:cs typeface="+mj-cs"/>
              <a:sym typeface="Helvetica"/>
            </a:endParaRPr>
          </a:p>
          <a:p>
            <a:pPr marL="0" marR="0" lvl="0" indent="0" algn="l" defTabSz="101282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Helvetica"/>
              </a:rPr>
              <a:t>We develop diamond-based products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j-ea"/>
              <a:cs typeface="+mj-cs"/>
              <a:sym typeface="Helvetica"/>
            </a:endParaRPr>
          </a:p>
          <a:p>
            <a:pPr marL="285750" marR="0" lvl="0" indent="-285750" algn="l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j-ea"/>
              <a:cs typeface="Helvetica"/>
              <a:sym typeface="Calibri"/>
            </a:endParaRPr>
          </a:p>
          <a:p>
            <a:pPr marL="0" marR="0" lvl="0" indent="0" algn="l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j-ea"/>
              <a:cs typeface="Helvetica"/>
              <a:sym typeface="Calibri"/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8" y="2877388"/>
            <a:ext cx="4523020" cy="298842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685480" y="1138814"/>
            <a:ext cx="8752071" cy="9942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2825" hangingPunct="1"/>
            <a:endParaRPr lang="ru-RU" kern="12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3" name="Прямая соединительная линия 11"/>
          <p:cNvCxnSpPr/>
          <p:nvPr/>
        </p:nvCxnSpPr>
        <p:spPr>
          <a:xfrm>
            <a:off x="1691458" y="6654933"/>
            <a:ext cx="874609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12825" hangingPunct="1"/>
            <a:fld id="{D0D4B307-578F-4E37-B704-2C4064BA6106}" type="slidenum">
              <a:rPr lang="en-US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657" y="133028"/>
            <a:ext cx="1431244" cy="794433"/>
          </a:xfrm>
          <a:prstGeom prst="rect">
            <a:avLst/>
          </a:prstGeom>
        </p:spPr>
      </p:pic>
      <p:sp>
        <p:nvSpPr>
          <p:cNvPr id="11" name="Прямоугольник 4"/>
          <p:cNvSpPr/>
          <p:nvPr/>
        </p:nvSpPr>
        <p:spPr>
          <a:xfrm>
            <a:off x="344" y="1166756"/>
            <a:ext cx="1685136" cy="9942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303" tIns="50651" rIns="101303" bIns="50651" rtlCol="0" anchor="ctr"/>
          <a:lstStyle/>
          <a:p>
            <a:pPr defTabSz="1012825" hangingPunct="1"/>
            <a:endParaRPr lang="ru-RU" sz="3100" kern="1200">
              <a:solidFill>
                <a:prstClr val="white"/>
              </a:solidFill>
              <a:latin typeface="Arial Narrow" pitchFamily="34" charset="0"/>
            </a:endParaRPr>
          </a:p>
        </p:txBody>
      </p:sp>
      <p:sp>
        <p:nvSpPr>
          <p:cNvPr id="34" name="TextBox 8"/>
          <p:cNvSpPr txBox="1">
            <a:spLocks noChangeArrowheads="1"/>
          </p:cNvSpPr>
          <p:nvPr/>
        </p:nvSpPr>
        <p:spPr bwMode="auto">
          <a:xfrm>
            <a:off x="1941483" y="1335525"/>
            <a:ext cx="6920615" cy="6362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87788" tIns="43893" rIns="87788" bIns="43893">
            <a:spAutoFit/>
          </a:bodyPr>
          <a:lstStyle/>
          <a:p>
            <a:pPr defTabSz="1012825" hangingPunct="1"/>
            <a:r>
              <a:rPr lang="fr-FR" altLang="en-US" sz="3600" b="1" kern="1200" dirty="0">
                <a:solidFill>
                  <a:prstClr val="white">
                    <a:lumMod val="95000"/>
                  </a:prstClr>
                </a:solidFill>
                <a:latin typeface="Helvetica" panose="020B0604020202020204" pitchFamily="34" charset="0"/>
                <a:ea typeface="Arial Unicode MS" pitchFamily="34" charset="-128"/>
                <a:cs typeface="Helvetica" panose="020B0604020202020204" pitchFamily="34" charset="0"/>
              </a:rPr>
              <a:t>Mathematic solution</a:t>
            </a:r>
            <a:endParaRPr lang="fr-FR" altLang="en-US" sz="3600" b="1" kern="1200" dirty="0">
              <a:solidFill>
                <a:prstClr val="white">
                  <a:lumMod val="95000"/>
                </a:prstClr>
              </a:solidFill>
              <a:latin typeface="Helvetica" panose="020B0604020202020204" pitchFamily="34" charset="0"/>
              <a:ea typeface="Arial Unicode MS" pitchFamily="34" charset="-128"/>
              <a:cs typeface="Helvetica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89179" y="6664811"/>
            <a:ext cx="1986620" cy="236696"/>
          </a:xfrm>
          <a:prstGeom prst="rect">
            <a:avLst/>
          </a:prstGeom>
          <a:noFill/>
        </p:spPr>
        <p:txBody>
          <a:bodyPr wrap="none" lIns="97278" tIns="48638" rIns="97278" bIns="48638" rtlCol="0">
            <a:spAutoFit/>
          </a:bodyPr>
          <a:lstStyle/>
          <a:p>
            <a:pPr defTabSz="1012825" hangingPunct="1"/>
            <a:r>
              <a:rPr lang="ru-RU" sz="900" kern="1200"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© 20</a:t>
            </a:r>
            <a:r>
              <a:rPr lang="en-US" sz="900" kern="1200"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18 LakeDiamond Confidential</a:t>
            </a:r>
            <a:r>
              <a:rPr lang="ru-RU" sz="900" kern="1200"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4617607" y="2133062"/>
            <a:ext cx="5836056" cy="450227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</a:ln>
        </p:spPr>
        <p:txBody>
          <a:bodyPr rot="0" vert="horz" wrap="square" lIns="91420" tIns="45710" rIns="91420" bIns="45710" anchor="t" anchorCtr="0">
            <a:noAutofit/>
          </a:bodyPr>
          <a:lstStyle/>
          <a:p>
            <a:pPr defTabSz="1012825" hangingPunct="1">
              <a:lnSpc>
                <a:spcPct val="150000"/>
              </a:lnSpc>
            </a:pPr>
            <a:r>
              <a:rPr lang="fr-FR" altLang="en-US" sz="2800" b="1">
                <a:sym typeface="+mn-ea"/>
              </a:rPr>
              <a:t>MatriceVide= (MatriceNiveaDeGris/148)*255</a:t>
            </a:r>
            <a:endParaRPr lang="fr-FR" altLang="en-GB" sz="2800" b="1" kern="1200">
              <a:solidFill>
                <a:prstClr val="white"/>
              </a:solidFill>
              <a:latin typeface="Times New Roman"/>
              <a:ea typeface="Calibri"/>
              <a:cs typeface="+mn-cs"/>
            </a:endParaRPr>
          </a:p>
        </p:txBody>
      </p:sp>
      <p:graphicFrame>
        <p:nvGraphicFramePr>
          <p:cNvPr id="2" name="Espace réservé du contenu 1"/>
          <p:cNvGraphicFramePr/>
          <p:nvPr>
            <p:ph idx="1"/>
          </p:nvPr>
        </p:nvGraphicFramePr>
        <p:xfrm>
          <a:off x="581025" y="2616200"/>
          <a:ext cx="3296920" cy="1993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9185"/>
                <a:gridCol w="1098550"/>
                <a:gridCol w="1099185"/>
              </a:tblGrid>
              <a:tr h="664210"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/>
                        <a:t>45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/>
                        <a:t>15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/>
                        <a:t>45</a:t>
                      </a:r>
                      <a:endParaRPr lang="fr-FR"/>
                    </a:p>
                  </a:txBody>
                  <a:tcPr/>
                </a:tc>
              </a:tr>
              <a:tr h="665480"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/>
                        <a:t>60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/>
                        <a:t>163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/>
                        <a:t>0</a:t>
                      </a:r>
                      <a:endParaRPr lang="fr-FR"/>
                    </a:p>
                  </a:txBody>
                  <a:tcPr/>
                </a:tc>
              </a:tr>
              <a:tr h="664210"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/>
                        <a:t>45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/>
                        <a:t>189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/>
                        <a:t>255</a:t>
                      </a:r>
                      <a:endParaRPr lang="fr-FR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685480" y="1138814"/>
            <a:ext cx="8752071" cy="9942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2825" hangingPunct="1"/>
            <a:endParaRPr lang="ru-RU" kern="12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3" name="Прямая соединительная линия 11"/>
          <p:cNvCxnSpPr/>
          <p:nvPr/>
        </p:nvCxnSpPr>
        <p:spPr>
          <a:xfrm>
            <a:off x="1691458" y="6654933"/>
            <a:ext cx="874609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12825" hangingPunct="1"/>
            <a:fld id="{D0D4B307-578F-4E37-B704-2C4064BA6106}" type="slidenum">
              <a:rPr lang="en-US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657" y="133028"/>
            <a:ext cx="1431244" cy="794433"/>
          </a:xfrm>
          <a:prstGeom prst="rect">
            <a:avLst/>
          </a:prstGeom>
        </p:spPr>
      </p:pic>
      <p:sp>
        <p:nvSpPr>
          <p:cNvPr id="11" name="Прямоугольник 4"/>
          <p:cNvSpPr/>
          <p:nvPr/>
        </p:nvSpPr>
        <p:spPr>
          <a:xfrm>
            <a:off x="344" y="1166756"/>
            <a:ext cx="1685136" cy="9942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303" tIns="50651" rIns="101303" bIns="50651" rtlCol="0" anchor="ctr"/>
          <a:lstStyle/>
          <a:p>
            <a:pPr defTabSz="1012825" hangingPunct="1"/>
            <a:endParaRPr lang="ru-RU" sz="3100" kern="1200">
              <a:solidFill>
                <a:prstClr val="white"/>
              </a:solidFill>
              <a:latin typeface="Arial Narrow" pitchFamily="34" charset="0"/>
            </a:endParaRPr>
          </a:p>
        </p:txBody>
      </p:sp>
      <p:sp>
        <p:nvSpPr>
          <p:cNvPr id="34" name="TextBox 8"/>
          <p:cNvSpPr txBox="1">
            <a:spLocks noChangeArrowheads="1"/>
          </p:cNvSpPr>
          <p:nvPr/>
        </p:nvSpPr>
        <p:spPr bwMode="auto">
          <a:xfrm>
            <a:off x="1941483" y="1335525"/>
            <a:ext cx="6920615" cy="6362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87788" tIns="43893" rIns="87788" bIns="43893">
            <a:spAutoFit/>
          </a:bodyPr>
          <a:lstStyle/>
          <a:p>
            <a:pPr defTabSz="1012825" hangingPunct="1"/>
            <a:r>
              <a:rPr lang="fr-FR" altLang="en-US" sz="3600" b="1" kern="1200" dirty="0">
                <a:solidFill>
                  <a:prstClr val="white">
                    <a:lumMod val="95000"/>
                  </a:prstClr>
                </a:solidFill>
                <a:latin typeface="Helvetica" panose="020B0604020202020204" pitchFamily="34" charset="0"/>
                <a:ea typeface="Arial Unicode MS" pitchFamily="34" charset="-128"/>
                <a:cs typeface="Helvetica" panose="020B0604020202020204" pitchFamily="34" charset="0"/>
              </a:rPr>
              <a:t>Mathematic solution</a:t>
            </a:r>
            <a:endParaRPr lang="fr-FR" altLang="en-US" sz="3600" b="1" kern="1200" dirty="0">
              <a:solidFill>
                <a:prstClr val="white">
                  <a:lumMod val="95000"/>
                </a:prstClr>
              </a:solidFill>
              <a:latin typeface="Helvetica" panose="020B0604020202020204" pitchFamily="34" charset="0"/>
              <a:ea typeface="Arial Unicode MS" pitchFamily="34" charset="-128"/>
              <a:cs typeface="Helvetica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89179" y="6664811"/>
            <a:ext cx="1967865" cy="233680"/>
          </a:xfrm>
          <a:prstGeom prst="rect">
            <a:avLst/>
          </a:prstGeom>
          <a:noFill/>
        </p:spPr>
        <p:txBody>
          <a:bodyPr wrap="none" lIns="97278" tIns="48638" rIns="97278" bIns="48638" rtlCol="0">
            <a:spAutoFit/>
          </a:bodyPr>
          <a:lstStyle/>
          <a:p>
            <a:pPr defTabSz="1012825" hangingPunct="1"/>
            <a:r>
              <a:rPr lang="ru-RU" sz="900" kern="1200"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© 20</a:t>
            </a:r>
            <a:r>
              <a:rPr lang="en-US" sz="900" kern="1200"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1</a:t>
            </a:r>
            <a:r>
              <a:rPr lang="fr-FR" altLang="en-US" sz="900" kern="1200"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9</a:t>
            </a:r>
            <a:r>
              <a:rPr lang="en-US" sz="900" kern="1200"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LakeDiamond Confidential</a:t>
            </a:r>
            <a:r>
              <a:rPr lang="ru-RU" sz="900" kern="1200"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4617607" y="2133062"/>
            <a:ext cx="5836056" cy="450227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</a:ln>
        </p:spPr>
        <p:txBody>
          <a:bodyPr rot="0" vert="horz" wrap="square" lIns="91420" tIns="45710" rIns="91420" bIns="45710" anchor="t" anchorCtr="0">
            <a:noAutofit/>
          </a:bodyPr>
          <a:lstStyle/>
          <a:p>
            <a:pPr defTabSz="1012825" hangingPunct="1">
              <a:lnSpc>
                <a:spcPct val="150000"/>
              </a:lnSpc>
            </a:pPr>
            <a:r>
              <a:rPr lang="fr-FR" altLang="en-GB" sz="2800" b="1" kern="1200">
                <a:solidFill>
                  <a:prstClr val="white"/>
                </a:solidFill>
                <a:latin typeface="Times New Roman"/>
                <a:ea typeface="Calibri"/>
                <a:cs typeface="+mn-cs"/>
              </a:rPr>
              <a:t>MatriceFrameFinal=</a:t>
            </a:r>
            <a:endParaRPr lang="fr-FR" altLang="en-GB" sz="2800" b="1" kern="1200">
              <a:solidFill>
                <a:prstClr val="white"/>
              </a:solidFill>
              <a:latin typeface="Times New Roman"/>
              <a:ea typeface="Calibri"/>
              <a:cs typeface="+mn-cs"/>
            </a:endParaRPr>
          </a:p>
          <a:p>
            <a:pPr defTabSz="1012825" hangingPunct="1">
              <a:lnSpc>
                <a:spcPct val="150000"/>
              </a:lnSpc>
            </a:pPr>
            <a:r>
              <a:rPr lang="fr-FR" altLang="en-GB" sz="2800" b="1" kern="1200">
                <a:solidFill>
                  <a:prstClr val="white"/>
                </a:solidFill>
                <a:latin typeface="Times New Roman"/>
                <a:ea typeface="Calibri"/>
                <a:cs typeface="+mn-cs"/>
              </a:rPr>
              <a:t>MatriceVide-MatriceNiveauGris</a:t>
            </a:r>
            <a:endParaRPr lang="fr-FR" altLang="en-GB" sz="2800" b="1" kern="1200">
              <a:solidFill>
                <a:prstClr val="white"/>
              </a:solidFill>
              <a:latin typeface="Times New Roman"/>
              <a:ea typeface="Calibri"/>
              <a:cs typeface="+mn-cs"/>
            </a:endParaRPr>
          </a:p>
        </p:txBody>
      </p:sp>
      <p:graphicFrame>
        <p:nvGraphicFramePr>
          <p:cNvPr id="2" name="Espace réservé du contenu 1"/>
          <p:cNvGraphicFramePr/>
          <p:nvPr>
            <p:ph idx="1"/>
          </p:nvPr>
        </p:nvGraphicFramePr>
        <p:xfrm>
          <a:off x="581025" y="2616200"/>
          <a:ext cx="3296920" cy="1993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9185"/>
                <a:gridCol w="1098550"/>
                <a:gridCol w="1099185"/>
              </a:tblGrid>
              <a:tr h="664210"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/>
                        <a:t>-5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/>
                        <a:t>-15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/>
                        <a:t>-5</a:t>
                      </a:r>
                      <a:endParaRPr lang="fr-FR"/>
                    </a:p>
                  </a:txBody>
                  <a:tcPr/>
                </a:tc>
              </a:tr>
              <a:tr h="665480"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/>
                        <a:t>0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/>
                        <a:t>37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/>
                        <a:t>20</a:t>
                      </a:r>
                      <a:endParaRPr lang="fr-FR"/>
                    </a:p>
                  </a:txBody>
                  <a:tcPr/>
                </a:tc>
              </a:tr>
              <a:tr h="664210"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/>
                        <a:t>-5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/>
                        <a:t>59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/>
                        <a:t>75</a:t>
                      </a:r>
                      <a:endParaRPr lang="fr-F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Accolade fermante 2"/>
          <p:cNvSpPr/>
          <p:nvPr/>
        </p:nvSpPr>
        <p:spPr>
          <a:xfrm>
            <a:off x="3251200" y="3150870"/>
            <a:ext cx="624205" cy="15976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fr-FR" altLang="en-US"/>
          </a:p>
        </p:txBody>
      </p:sp>
      <p:sp>
        <p:nvSpPr>
          <p:cNvPr id="4" name="Accolade ouvrante 3"/>
          <p:cNvSpPr/>
          <p:nvPr/>
        </p:nvSpPr>
        <p:spPr>
          <a:xfrm>
            <a:off x="1290955" y="3239135"/>
            <a:ext cx="640080" cy="15398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fr-FR" altLang="en-US"/>
          </a:p>
        </p:txBody>
      </p:sp>
      <p:pic>
        <p:nvPicPr>
          <p:cNvPr id="8" name="Espace réservé du contenu 7" descr="schema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06525" y="4926330"/>
            <a:ext cx="2526030" cy="15830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fr-FR" altLang="en-US"/>
          </a:p>
        </p:txBody>
      </p:sp>
      <p:graphicFrame>
        <p:nvGraphicFramePr>
          <p:cNvPr id="2" name="Espace réservé du contenu 1"/>
          <p:cNvGraphicFramePr/>
          <p:nvPr>
            <p:ph sz="half" idx="1"/>
          </p:nvPr>
        </p:nvGraphicFramePr>
        <p:xfrm>
          <a:off x="173355" y="2687955"/>
          <a:ext cx="4015740" cy="1950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9215"/>
                <a:gridCol w="1337310"/>
                <a:gridCol w="1339215"/>
              </a:tblGrid>
              <a:tr h="621030"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/>
                        <a:t>0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/>
                        <a:t>0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/>
                        <a:t>0</a:t>
                      </a:r>
                      <a:endParaRPr lang="fr-FR"/>
                    </a:p>
                  </a:txBody>
                  <a:tcPr/>
                </a:tc>
              </a:tr>
              <a:tr h="665480"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/>
                        <a:t>0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/>
                        <a:t>37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/>
                        <a:t>20</a:t>
                      </a:r>
                      <a:endParaRPr lang="fr-FR"/>
                    </a:p>
                  </a:txBody>
                  <a:tcPr/>
                </a:tc>
              </a:tr>
              <a:tr h="664210"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/>
                        <a:t>0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/>
                        <a:t>59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fr-FR"/>
                        <a:t>75</a:t>
                      </a:r>
                      <a:endParaRPr lang="fr-F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1685480" y="1138814"/>
            <a:ext cx="8752071" cy="9942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2825" hangingPunct="1"/>
            <a:endParaRPr lang="ru-RU" kern="12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3" name="Прямая соединительная линия 11"/>
          <p:cNvCxnSpPr/>
          <p:nvPr/>
        </p:nvCxnSpPr>
        <p:spPr>
          <a:xfrm>
            <a:off x="1691458" y="6654933"/>
            <a:ext cx="874609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12825" hangingPunct="1"/>
            <a:fld id="{D0D4B307-578F-4E37-B704-2C4064BA6106}" type="slidenum">
              <a:rPr lang="en-US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657" y="133028"/>
            <a:ext cx="1431244" cy="794433"/>
          </a:xfrm>
          <a:prstGeom prst="rect">
            <a:avLst/>
          </a:prstGeom>
        </p:spPr>
      </p:pic>
      <p:sp>
        <p:nvSpPr>
          <p:cNvPr id="11" name="Прямоугольник 4"/>
          <p:cNvSpPr/>
          <p:nvPr/>
        </p:nvSpPr>
        <p:spPr>
          <a:xfrm>
            <a:off x="344" y="1166756"/>
            <a:ext cx="1685136" cy="9942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303" tIns="50651" rIns="101303" bIns="50651" rtlCol="0" anchor="ctr"/>
          <a:lstStyle/>
          <a:p>
            <a:pPr defTabSz="1012825" hangingPunct="1"/>
            <a:endParaRPr lang="ru-RU" sz="3100" kern="1200">
              <a:solidFill>
                <a:prstClr val="white"/>
              </a:solidFill>
              <a:latin typeface="Arial Narrow" pitchFamily="34" charset="0"/>
            </a:endParaRPr>
          </a:p>
        </p:txBody>
      </p:sp>
      <p:sp>
        <p:nvSpPr>
          <p:cNvPr id="34" name="TextBox 8"/>
          <p:cNvSpPr txBox="1">
            <a:spLocks noChangeArrowheads="1"/>
          </p:cNvSpPr>
          <p:nvPr/>
        </p:nvSpPr>
        <p:spPr bwMode="auto">
          <a:xfrm>
            <a:off x="1941483" y="1335525"/>
            <a:ext cx="6920615" cy="6362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87788" tIns="43893" rIns="87788" bIns="43893">
            <a:spAutoFit/>
          </a:bodyPr>
          <a:lstStyle/>
          <a:p>
            <a:pPr defTabSz="1012825" hangingPunct="1"/>
            <a:r>
              <a:rPr lang="fr-FR" altLang="en-US" sz="3600" b="1" kern="1200" dirty="0">
                <a:solidFill>
                  <a:prstClr val="white">
                    <a:lumMod val="95000"/>
                  </a:prstClr>
                </a:solidFill>
                <a:latin typeface="Helvetica" panose="020B0604020202020204" pitchFamily="34" charset="0"/>
                <a:ea typeface="Arial Unicode MS" pitchFamily="34" charset="-128"/>
                <a:cs typeface="Helvetica" panose="020B0604020202020204" pitchFamily="34" charset="0"/>
              </a:rPr>
              <a:t>Mathematic solution</a:t>
            </a:r>
            <a:endParaRPr lang="fr-FR" altLang="en-US" sz="3600" b="1" kern="1200" dirty="0">
              <a:solidFill>
                <a:prstClr val="white">
                  <a:lumMod val="95000"/>
                </a:prstClr>
              </a:solidFill>
              <a:latin typeface="Helvetica" panose="020B0604020202020204" pitchFamily="34" charset="0"/>
              <a:ea typeface="Arial Unicode MS" pitchFamily="34" charset="-128"/>
              <a:cs typeface="Helvetica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89179" y="6664811"/>
            <a:ext cx="1986620" cy="236696"/>
          </a:xfrm>
          <a:prstGeom prst="rect">
            <a:avLst/>
          </a:prstGeom>
          <a:noFill/>
        </p:spPr>
        <p:txBody>
          <a:bodyPr wrap="none" lIns="97278" tIns="48638" rIns="97278" bIns="48638" rtlCol="0">
            <a:spAutoFit/>
          </a:bodyPr>
          <a:lstStyle/>
          <a:p>
            <a:pPr defTabSz="1012825" hangingPunct="1"/>
            <a:r>
              <a:rPr lang="ru-RU" sz="900" kern="1200"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© 20</a:t>
            </a:r>
            <a:r>
              <a:rPr lang="en-US" sz="900" kern="1200"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18 LakeDiamond Confidential</a:t>
            </a:r>
            <a:r>
              <a:rPr lang="ru-RU" sz="900" kern="1200"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4617607" y="2133062"/>
            <a:ext cx="5836056" cy="450227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</a:ln>
        </p:spPr>
        <p:txBody>
          <a:bodyPr rot="0" vert="horz" wrap="square" lIns="91420" tIns="45710" rIns="91420" bIns="45710" anchor="t" anchorCtr="0">
            <a:noAutofit/>
          </a:bodyPr>
          <a:lstStyle/>
          <a:p>
            <a:pPr defTabSz="1012825" hangingPunct="1">
              <a:lnSpc>
                <a:spcPct val="150000"/>
              </a:lnSpc>
            </a:pPr>
            <a:r>
              <a:rPr lang="fr-FR" altLang="en-GB" sz="2800" b="1" kern="1200">
                <a:solidFill>
                  <a:prstClr val="white"/>
                </a:solidFill>
                <a:latin typeface="Times New Roman"/>
                <a:ea typeface="Calibri"/>
                <a:cs typeface="+mn-cs"/>
              </a:rPr>
              <a:t>On met à zero les valeur negative grace à un masque:</a:t>
            </a:r>
            <a:endParaRPr lang="fr-FR" altLang="en-GB" sz="2800" b="1" kern="1200">
              <a:solidFill>
                <a:prstClr val="white"/>
              </a:solidFill>
              <a:latin typeface="Times New Roman"/>
              <a:ea typeface="Calibri"/>
              <a:cs typeface="+mn-cs"/>
            </a:endParaRPr>
          </a:p>
          <a:p>
            <a:pPr defTabSz="1012825" hangingPunct="1">
              <a:lnSpc>
                <a:spcPct val="150000"/>
              </a:lnSpc>
            </a:pPr>
            <a:r>
              <a:rPr lang="fr-FR" altLang="en-GB" sz="2800" b="1" kern="1200">
                <a:solidFill>
                  <a:prstClr val="white"/>
                </a:solidFill>
                <a:latin typeface="Times New Roman"/>
                <a:ea typeface="Calibri"/>
                <a:cs typeface="+mn-cs"/>
              </a:rPr>
              <a:t>MatriceFinale=ma.masked_array(MatriceFrameFinale, mask=(</a:t>
            </a:r>
            <a:r>
              <a:rPr lang="fr-FR" altLang="en-GB" sz="2800" b="1" kern="1200">
                <a:solidFill>
                  <a:prstClr val="white"/>
                </a:solidFill>
                <a:latin typeface="Times New Roman"/>
                <a:ea typeface="Calibri"/>
                <a:cs typeface="+mn-cs"/>
                <a:sym typeface="+mn-ea"/>
              </a:rPr>
              <a:t>MatriceFrameFinale</a:t>
            </a:r>
            <a:r>
              <a:rPr lang="fr-FR" altLang="en-GB" sz="2800" b="1" kern="1200">
                <a:solidFill>
                  <a:prstClr val="white"/>
                </a:solidFill>
                <a:latin typeface="Times New Roman"/>
                <a:ea typeface="Calibri"/>
                <a:cs typeface="+mn-cs"/>
              </a:rPr>
              <a:t> &gt; 0))</a:t>
            </a:r>
            <a:endParaRPr lang="fr-FR" altLang="en-GB" sz="2800" b="1" kern="1200">
              <a:solidFill>
                <a:prstClr val="white"/>
              </a:solidFill>
              <a:latin typeface="Times New Roman"/>
              <a:ea typeface="Calibri"/>
              <a:cs typeface="+mn-cs"/>
            </a:endParaRPr>
          </a:p>
        </p:txBody>
      </p:sp>
      <p:sp>
        <p:nvSpPr>
          <p:cNvPr id="3" name="Accolade fermante 2"/>
          <p:cNvSpPr/>
          <p:nvPr/>
        </p:nvSpPr>
        <p:spPr>
          <a:xfrm>
            <a:off x="3207385" y="3136900"/>
            <a:ext cx="624205" cy="15976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fr-FR" altLang="en-US"/>
          </a:p>
        </p:txBody>
      </p:sp>
      <p:sp>
        <p:nvSpPr>
          <p:cNvPr id="4" name="Accolade ouvrante 3"/>
          <p:cNvSpPr/>
          <p:nvPr/>
        </p:nvSpPr>
        <p:spPr>
          <a:xfrm>
            <a:off x="1290955" y="3239135"/>
            <a:ext cx="640080" cy="15398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fr-FR" altLang="en-US"/>
          </a:p>
        </p:txBody>
      </p:sp>
      <p:pic>
        <p:nvPicPr>
          <p:cNvPr id="8" name="Espace réservé du contenu 7" descr="schema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32535" y="4955540"/>
            <a:ext cx="2526030" cy="15830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fr-FR" altLang="en-US"/>
          </a:p>
        </p:txBody>
      </p:sp>
      <p:sp>
        <p:nvSpPr>
          <p:cNvPr id="10" name="Rectangle 9"/>
          <p:cNvSpPr/>
          <p:nvPr/>
        </p:nvSpPr>
        <p:spPr>
          <a:xfrm>
            <a:off x="1685480" y="1138814"/>
            <a:ext cx="8752071" cy="9942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2825" hangingPunct="1"/>
            <a:endParaRPr lang="ru-RU" kern="12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3" name="Прямая соединительная линия 11"/>
          <p:cNvCxnSpPr/>
          <p:nvPr/>
        </p:nvCxnSpPr>
        <p:spPr>
          <a:xfrm>
            <a:off x="1691458" y="6654933"/>
            <a:ext cx="874609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12825" hangingPunct="1"/>
            <a:fld id="{D0D4B307-578F-4E37-B704-2C4064BA6106}" type="slidenum">
              <a:rPr lang="en-US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657" y="133028"/>
            <a:ext cx="1431244" cy="794433"/>
          </a:xfrm>
          <a:prstGeom prst="rect">
            <a:avLst/>
          </a:prstGeom>
        </p:spPr>
      </p:pic>
      <p:sp>
        <p:nvSpPr>
          <p:cNvPr id="11" name="Прямоугольник 4"/>
          <p:cNvSpPr/>
          <p:nvPr/>
        </p:nvSpPr>
        <p:spPr>
          <a:xfrm>
            <a:off x="344" y="1166756"/>
            <a:ext cx="1685136" cy="9942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303" tIns="50651" rIns="101303" bIns="50651" rtlCol="0" anchor="ctr"/>
          <a:lstStyle/>
          <a:p>
            <a:pPr defTabSz="1012825" hangingPunct="1"/>
            <a:endParaRPr lang="ru-RU" sz="3100" kern="1200">
              <a:solidFill>
                <a:prstClr val="white"/>
              </a:solidFill>
              <a:latin typeface="Arial Narrow" pitchFamily="34" charset="0"/>
            </a:endParaRPr>
          </a:p>
        </p:txBody>
      </p:sp>
      <p:sp>
        <p:nvSpPr>
          <p:cNvPr id="34" name="TextBox 8"/>
          <p:cNvSpPr txBox="1">
            <a:spLocks noChangeArrowheads="1"/>
          </p:cNvSpPr>
          <p:nvPr/>
        </p:nvSpPr>
        <p:spPr bwMode="auto">
          <a:xfrm>
            <a:off x="1941483" y="1335525"/>
            <a:ext cx="6920615" cy="6362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87788" tIns="43893" rIns="87788" bIns="43893">
            <a:spAutoFit/>
          </a:bodyPr>
          <a:lstStyle/>
          <a:p>
            <a:pPr defTabSz="1012825" hangingPunct="1"/>
            <a:r>
              <a:rPr lang="fr-FR" altLang="en-US" sz="3600" b="1" kern="1200" dirty="0">
                <a:solidFill>
                  <a:prstClr val="white">
                    <a:lumMod val="95000"/>
                  </a:prstClr>
                </a:solidFill>
                <a:latin typeface="Helvetica" panose="020B0604020202020204" pitchFamily="34" charset="0"/>
                <a:ea typeface="Arial Unicode MS" pitchFamily="34" charset="-128"/>
                <a:cs typeface="Helvetica" panose="020B0604020202020204" pitchFamily="34" charset="0"/>
              </a:rPr>
              <a:t>Mathematic solution</a:t>
            </a:r>
            <a:endParaRPr lang="fr-FR" altLang="en-US" sz="3600" b="1" kern="1200" dirty="0">
              <a:solidFill>
                <a:prstClr val="white">
                  <a:lumMod val="95000"/>
                </a:prstClr>
              </a:solidFill>
              <a:latin typeface="Helvetica" panose="020B0604020202020204" pitchFamily="34" charset="0"/>
              <a:ea typeface="Arial Unicode MS" pitchFamily="34" charset="-128"/>
              <a:cs typeface="Helvetica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89179" y="6664811"/>
            <a:ext cx="1986620" cy="236696"/>
          </a:xfrm>
          <a:prstGeom prst="rect">
            <a:avLst/>
          </a:prstGeom>
          <a:noFill/>
        </p:spPr>
        <p:txBody>
          <a:bodyPr wrap="none" lIns="97278" tIns="48638" rIns="97278" bIns="48638" rtlCol="0">
            <a:spAutoFit/>
          </a:bodyPr>
          <a:lstStyle/>
          <a:p>
            <a:pPr defTabSz="1012825" hangingPunct="1"/>
            <a:r>
              <a:rPr lang="ru-RU" sz="900" kern="1200"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© 20</a:t>
            </a:r>
            <a:r>
              <a:rPr lang="en-US" sz="900" kern="1200"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18 LakeDiamond Confidential</a:t>
            </a:r>
            <a:r>
              <a:rPr lang="ru-RU" sz="900" kern="1200"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4617607" y="2133062"/>
            <a:ext cx="5836056" cy="450227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</a:ln>
        </p:spPr>
        <p:txBody>
          <a:bodyPr rot="0" vert="horz" wrap="square" lIns="91420" tIns="45710" rIns="91420" bIns="45710" anchor="t" anchorCtr="0">
            <a:noAutofit/>
          </a:bodyPr>
          <a:lstStyle/>
          <a:p>
            <a:pPr defTabSz="1012825" hangingPunct="1">
              <a:lnSpc>
                <a:spcPct val="150000"/>
              </a:lnSpc>
            </a:pPr>
            <a:r>
              <a:rPr lang="fr-FR" altLang="en-GB" sz="2800" b="1" kern="1200">
                <a:solidFill>
                  <a:prstClr val="white"/>
                </a:solidFill>
                <a:latin typeface="Times New Roman"/>
                <a:ea typeface="Calibri"/>
                <a:cs typeface="+mn-cs"/>
              </a:rPr>
              <a:t>Resultat console</a:t>
            </a:r>
            <a:endParaRPr lang="fr-FR" altLang="en-GB" sz="2800" b="1" kern="1200">
              <a:solidFill>
                <a:prstClr val="white"/>
              </a:solidFill>
              <a:latin typeface="Times New Roman"/>
              <a:ea typeface="Calibri"/>
              <a:cs typeface="+mn-cs"/>
            </a:endParaRPr>
          </a:p>
        </p:txBody>
      </p:sp>
      <p:pic>
        <p:nvPicPr>
          <p:cNvPr id="5" name="Image 4" descr="resultatconso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490" y="2844165"/>
            <a:ext cx="5276215" cy="3662680"/>
          </a:xfrm>
          <a:prstGeom prst="rect">
            <a:avLst/>
          </a:prstGeom>
        </p:spPr>
      </p:pic>
      <p:pic>
        <p:nvPicPr>
          <p:cNvPr id="7" name="Image 6" descr="dronez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" y="1976755"/>
            <a:ext cx="4404995" cy="50920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ce réservé du contenu 1" descr="difference entre images - Copie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53670" y="2192655"/>
            <a:ext cx="3190875" cy="3238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685480" y="1138814"/>
            <a:ext cx="8752071" cy="9942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2825" hangingPunct="1"/>
            <a:endParaRPr lang="ru-RU" kern="12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3" name="Прямая соединительная линия 11"/>
          <p:cNvCxnSpPr/>
          <p:nvPr/>
        </p:nvCxnSpPr>
        <p:spPr>
          <a:xfrm>
            <a:off x="1691458" y="6654933"/>
            <a:ext cx="874609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12825" hangingPunct="1"/>
            <a:fld id="{D0D4B307-578F-4E37-B704-2C4064BA6106}" type="slidenum">
              <a:rPr lang="en-US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657" y="133028"/>
            <a:ext cx="1431244" cy="794433"/>
          </a:xfrm>
          <a:prstGeom prst="rect">
            <a:avLst/>
          </a:prstGeom>
        </p:spPr>
      </p:pic>
      <p:sp>
        <p:nvSpPr>
          <p:cNvPr id="11" name="Прямоугольник 4"/>
          <p:cNvSpPr/>
          <p:nvPr/>
        </p:nvSpPr>
        <p:spPr>
          <a:xfrm>
            <a:off x="344" y="1166756"/>
            <a:ext cx="1685136" cy="9942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303" tIns="50651" rIns="101303" bIns="50651" rtlCol="0" anchor="ctr"/>
          <a:lstStyle/>
          <a:p>
            <a:pPr defTabSz="1012825" hangingPunct="1"/>
            <a:endParaRPr lang="ru-RU" sz="3100" kern="1200">
              <a:solidFill>
                <a:prstClr val="white"/>
              </a:solidFill>
              <a:latin typeface="Arial Narrow" pitchFamily="34" charset="0"/>
            </a:endParaRPr>
          </a:p>
        </p:txBody>
      </p:sp>
      <p:sp>
        <p:nvSpPr>
          <p:cNvPr id="34" name="TextBox 8"/>
          <p:cNvSpPr txBox="1">
            <a:spLocks noChangeArrowheads="1"/>
          </p:cNvSpPr>
          <p:nvPr/>
        </p:nvSpPr>
        <p:spPr bwMode="auto">
          <a:xfrm>
            <a:off x="1941483" y="1335525"/>
            <a:ext cx="6920615" cy="6362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87788" tIns="43893" rIns="87788" bIns="43893">
            <a:spAutoFit/>
          </a:bodyPr>
          <a:lstStyle/>
          <a:p>
            <a:pPr defTabSz="1012825" hangingPunct="1"/>
            <a:r>
              <a:rPr lang="fr-FR" altLang="en-US" sz="3600" b="1" kern="1200" dirty="0">
                <a:solidFill>
                  <a:prstClr val="white">
                    <a:lumMod val="95000"/>
                  </a:prstClr>
                </a:solidFill>
                <a:latin typeface="Helvetica" panose="020B0604020202020204" pitchFamily="34" charset="0"/>
                <a:ea typeface="Arial Unicode MS" pitchFamily="34" charset="-128"/>
                <a:cs typeface="Helvetica" panose="020B0604020202020204" pitchFamily="34" charset="0"/>
              </a:rPr>
              <a:t>Mathematic solution</a:t>
            </a:r>
            <a:endParaRPr lang="fr-FR" altLang="en-US" sz="3600" b="1" kern="1200" dirty="0">
              <a:solidFill>
                <a:prstClr val="white">
                  <a:lumMod val="95000"/>
                </a:prstClr>
              </a:solidFill>
              <a:latin typeface="Helvetica" panose="020B0604020202020204" pitchFamily="34" charset="0"/>
              <a:ea typeface="Arial Unicode MS" pitchFamily="34" charset="-128"/>
              <a:cs typeface="Helvetica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89179" y="6664811"/>
            <a:ext cx="1986620" cy="236696"/>
          </a:xfrm>
          <a:prstGeom prst="rect">
            <a:avLst/>
          </a:prstGeom>
          <a:noFill/>
        </p:spPr>
        <p:txBody>
          <a:bodyPr wrap="none" lIns="97278" tIns="48638" rIns="97278" bIns="48638" rtlCol="0">
            <a:spAutoFit/>
          </a:bodyPr>
          <a:lstStyle/>
          <a:p>
            <a:pPr defTabSz="1012825" hangingPunct="1"/>
            <a:r>
              <a:rPr lang="ru-RU" sz="900" kern="1200"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© 20</a:t>
            </a:r>
            <a:r>
              <a:rPr lang="en-US" sz="900" kern="1200"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18 LakeDiamond Confidential</a:t>
            </a:r>
            <a:r>
              <a:rPr lang="ru-RU" sz="900" kern="1200"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4617607" y="2133062"/>
            <a:ext cx="5836056" cy="450227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</a:ln>
        </p:spPr>
        <p:txBody>
          <a:bodyPr rot="0" vert="horz" wrap="square" lIns="91420" tIns="45710" rIns="91420" bIns="45710" anchor="t" anchorCtr="0">
            <a:noAutofit/>
          </a:bodyPr>
          <a:lstStyle/>
          <a:p>
            <a:pPr defTabSz="1012825" hangingPunct="1">
              <a:lnSpc>
                <a:spcPct val="150000"/>
              </a:lnSpc>
            </a:pPr>
            <a:r>
              <a:rPr lang="fr-FR" altLang="en-GB" sz="2800" b="1" kern="1200">
                <a:solidFill>
                  <a:prstClr val="white"/>
                </a:solidFill>
                <a:latin typeface="Times New Roman"/>
                <a:ea typeface="Calibri"/>
                <a:cs typeface="+mn-cs"/>
              </a:rPr>
              <a:t>Resultat console</a:t>
            </a:r>
            <a:endParaRPr lang="fr-FR" altLang="en-GB" sz="2800" b="1" kern="1200">
              <a:solidFill>
                <a:prstClr val="white"/>
              </a:solidFill>
              <a:latin typeface="Times New Roman"/>
              <a:ea typeface="Calibri"/>
              <a:cs typeface="+mn-cs"/>
            </a:endParaRPr>
          </a:p>
        </p:txBody>
      </p:sp>
      <p:pic>
        <p:nvPicPr>
          <p:cNvPr id="4" name="Espace réservé du contenu 3" descr="centreG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5025" y="4398010"/>
            <a:ext cx="2707640" cy="1978025"/>
          </a:xfrm>
          <a:prstGeom prst="rect">
            <a:avLst/>
          </a:prstGeom>
        </p:spPr>
      </p:pic>
      <p:pic>
        <p:nvPicPr>
          <p:cNvPr id="16" name="Image 15" descr="centr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515" y="2935605"/>
            <a:ext cx="5590540" cy="3600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ce réservé du contenu 1" descr="resultat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17855" y="2319655"/>
            <a:ext cx="3063875" cy="229108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685480" y="1138814"/>
            <a:ext cx="8752071" cy="9942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2825" hangingPunct="1"/>
            <a:endParaRPr lang="ru-RU" kern="12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3" name="Прямая соединительная линия 11"/>
          <p:cNvCxnSpPr/>
          <p:nvPr/>
        </p:nvCxnSpPr>
        <p:spPr>
          <a:xfrm>
            <a:off x="1691458" y="6654933"/>
            <a:ext cx="874609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12825" hangingPunct="1"/>
            <a:fld id="{D0D4B307-578F-4E37-B704-2C4064BA6106}" type="slidenum">
              <a:rPr lang="en-US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657" y="133028"/>
            <a:ext cx="1431244" cy="794433"/>
          </a:xfrm>
          <a:prstGeom prst="rect">
            <a:avLst/>
          </a:prstGeom>
        </p:spPr>
      </p:pic>
      <p:sp>
        <p:nvSpPr>
          <p:cNvPr id="11" name="Прямоугольник 4"/>
          <p:cNvSpPr/>
          <p:nvPr/>
        </p:nvSpPr>
        <p:spPr>
          <a:xfrm>
            <a:off x="344" y="1166756"/>
            <a:ext cx="1685136" cy="9942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303" tIns="50651" rIns="101303" bIns="50651" rtlCol="0" anchor="ctr"/>
          <a:lstStyle/>
          <a:p>
            <a:pPr defTabSz="1012825" hangingPunct="1"/>
            <a:endParaRPr lang="ru-RU" sz="3100" kern="1200">
              <a:solidFill>
                <a:prstClr val="white"/>
              </a:solidFill>
              <a:latin typeface="Arial Narrow" pitchFamily="34" charset="0"/>
            </a:endParaRPr>
          </a:p>
        </p:txBody>
      </p:sp>
      <p:sp>
        <p:nvSpPr>
          <p:cNvPr id="34" name="TextBox 8"/>
          <p:cNvSpPr txBox="1">
            <a:spLocks noChangeArrowheads="1"/>
          </p:cNvSpPr>
          <p:nvPr/>
        </p:nvSpPr>
        <p:spPr bwMode="auto">
          <a:xfrm>
            <a:off x="1999903" y="1321555"/>
            <a:ext cx="6920615" cy="3924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87788" tIns="43893" rIns="87788" bIns="43893">
            <a:spAutoFit/>
          </a:bodyPr>
          <a:lstStyle/>
          <a:p>
            <a:pPr defTabSz="1012825" hangingPunct="1"/>
            <a:r>
              <a:rPr lang="fr-FR" altLang="en-US" b="1" kern="1200" dirty="0">
                <a:solidFill>
                  <a:prstClr val="white">
                    <a:lumMod val="95000"/>
                  </a:prstClr>
                </a:solidFill>
                <a:latin typeface="Helvetica" panose="020B0604020202020204" pitchFamily="34" charset="0"/>
                <a:ea typeface="Arial Unicode MS" pitchFamily="34" charset="-128"/>
                <a:cs typeface="Helvetica" panose="020B0604020202020204" pitchFamily="34" charset="0"/>
              </a:rPr>
              <a:t>Proposed solutions</a:t>
            </a:r>
            <a:endParaRPr lang="fr-FR" altLang="en-US" b="1" kern="1200" dirty="0">
              <a:solidFill>
                <a:prstClr val="white">
                  <a:lumMod val="95000"/>
                </a:prstClr>
              </a:solidFill>
              <a:latin typeface="Helvetica" panose="020B0604020202020204" pitchFamily="34" charset="0"/>
              <a:ea typeface="Arial Unicode MS" pitchFamily="34" charset="-128"/>
              <a:cs typeface="Helvetica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89179" y="6664811"/>
            <a:ext cx="1986620" cy="236696"/>
          </a:xfrm>
          <a:prstGeom prst="rect">
            <a:avLst/>
          </a:prstGeom>
          <a:noFill/>
        </p:spPr>
        <p:txBody>
          <a:bodyPr wrap="none" lIns="97278" tIns="48638" rIns="97278" bIns="48638" rtlCol="0">
            <a:spAutoFit/>
          </a:bodyPr>
          <a:lstStyle/>
          <a:p>
            <a:pPr defTabSz="1012825" hangingPunct="1"/>
            <a:r>
              <a:rPr lang="ru-RU" sz="900" kern="1200"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© 20</a:t>
            </a:r>
            <a:r>
              <a:rPr lang="en-US" sz="900" kern="1200"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18 LakeDiamond Confidential</a:t>
            </a:r>
            <a:r>
              <a:rPr lang="ru-RU" sz="900" kern="1200"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4632212" y="2133062"/>
            <a:ext cx="5836056" cy="450227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</a:ln>
        </p:spPr>
        <p:txBody>
          <a:bodyPr rot="0" vert="horz" wrap="square" lIns="91420" tIns="45710" rIns="91420" bIns="45710" anchor="t" anchorCtr="0">
            <a:noAutofit/>
          </a:bodyPr>
          <a:lstStyle/>
          <a:p>
            <a:pPr algn="ctr" defTabSz="1012825" hangingPunct="1">
              <a:lnSpc>
                <a:spcPct val="150000"/>
              </a:lnSpc>
            </a:pPr>
            <a:r>
              <a:rPr lang="fr-FR" sz="2400" b="1" kern="1200">
                <a:solidFill>
                  <a:prstClr val="white"/>
                </a:solidFill>
                <a:latin typeface="Times New Roman"/>
                <a:ea typeface="Calibri"/>
                <a:cs typeface="+mn-cs"/>
              </a:rPr>
              <a:t>Drone detection on gray video</a:t>
            </a:r>
            <a:endParaRPr lang="fr-FR" sz="2400" b="1" kern="1200">
              <a:solidFill>
                <a:prstClr val="white"/>
              </a:solidFill>
              <a:latin typeface="Times New Roman"/>
              <a:ea typeface="Calibri"/>
              <a:cs typeface="+mn-cs"/>
            </a:endParaRPr>
          </a:p>
        </p:txBody>
      </p:sp>
      <p:pic>
        <p:nvPicPr>
          <p:cNvPr id="5" name="Espace réservé du contenu 4" descr="resultat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05145" y="2890520"/>
            <a:ext cx="4121150" cy="3317240"/>
          </a:xfrm>
          <a:prstGeom prst="rect">
            <a:avLst/>
          </a:prstGeom>
        </p:spPr>
      </p:pic>
      <p:pic>
        <p:nvPicPr>
          <p:cNvPr id="7" name="Image 6" descr="resultat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785" y="4795520"/>
            <a:ext cx="3124835" cy="2219325"/>
          </a:xfrm>
          <a:prstGeom prst="rect">
            <a:avLst/>
          </a:prstGeom>
        </p:spPr>
      </p:pic>
      <p:graphicFrame>
        <p:nvGraphicFramePr>
          <p:cNvPr id="12" name="Objet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329680" y="605790"/>
          <a:ext cx="3864610" cy="1311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5" imgW="1466850" imgH="497840" progId="Package">
                  <p:embed/>
                </p:oleObj>
              </mc:Choice>
              <mc:Fallback>
                <p:oleObj name="" r:id="rId5" imgW="1466850" imgH="497840" progId="Package">
                  <p:embed/>
                  <p:pic>
                    <p:nvPicPr>
                      <p:cNvPr id="0" name="Image 102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29680" y="605790"/>
                        <a:ext cx="3864610" cy="13119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one de texte 2"/>
          <p:cNvSpPr txBox="1"/>
          <p:nvPr/>
        </p:nvSpPr>
        <p:spPr>
          <a:xfrm>
            <a:off x="4087495" y="6576060"/>
            <a:ext cx="5036820" cy="7035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charset="0"/>
              <a:buChar char="•"/>
            </a:pPr>
            <a:r>
              <a:rPr lang="fr-FR" altLang="en-US" b="1"/>
              <a:t>Tests under different videos with different drone and backgrounds</a:t>
            </a:r>
            <a:endParaRPr lang="fr-FR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fr-FR" altLang="en-US"/>
          </a:p>
        </p:txBody>
      </p:sp>
      <p:pic>
        <p:nvPicPr>
          <p:cNvPr id="3" name="Espace réservé du contenu 2" descr="main-qimg-28cadbd02699c25a88e5c78d73c7babc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861425" y="2313940"/>
            <a:ext cx="1168400" cy="111950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685480" y="1138814"/>
            <a:ext cx="8752071" cy="9942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2825" hangingPunct="1"/>
            <a:endParaRPr lang="ru-RU" kern="12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3" name="Прямая соединительная линия 11"/>
          <p:cNvCxnSpPr/>
          <p:nvPr/>
        </p:nvCxnSpPr>
        <p:spPr>
          <a:xfrm>
            <a:off x="1691458" y="6654933"/>
            <a:ext cx="874609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12825" hangingPunct="1"/>
            <a:fld id="{D0D4B307-578F-4E37-B704-2C4064BA6106}" type="slidenum">
              <a:rPr lang="en-US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657" y="133028"/>
            <a:ext cx="1431244" cy="794433"/>
          </a:xfrm>
          <a:prstGeom prst="rect">
            <a:avLst/>
          </a:prstGeom>
        </p:spPr>
      </p:pic>
      <p:sp>
        <p:nvSpPr>
          <p:cNvPr id="11" name="Прямоугольник 4"/>
          <p:cNvSpPr/>
          <p:nvPr/>
        </p:nvSpPr>
        <p:spPr>
          <a:xfrm>
            <a:off x="344" y="1166756"/>
            <a:ext cx="1685136" cy="9942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303" tIns="50651" rIns="101303" bIns="50651" rtlCol="0" anchor="ctr"/>
          <a:lstStyle/>
          <a:p>
            <a:pPr defTabSz="1012825" hangingPunct="1"/>
            <a:endParaRPr lang="ru-RU" sz="3100" kern="1200">
              <a:solidFill>
                <a:prstClr val="white"/>
              </a:solidFill>
              <a:latin typeface="Arial Narrow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89179" y="6664811"/>
            <a:ext cx="1986620" cy="236696"/>
          </a:xfrm>
          <a:prstGeom prst="rect">
            <a:avLst/>
          </a:prstGeom>
          <a:noFill/>
        </p:spPr>
        <p:txBody>
          <a:bodyPr wrap="none" lIns="97278" tIns="48638" rIns="97278" bIns="48638" rtlCol="0">
            <a:spAutoFit/>
          </a:bodyPr>
          <a:lstStyle/>
          <a:p>
            <a:pPr defTabSz="1012825" hangingPunct="1"/>
            <a:r>
              <a:rPr lang="ru-RU" sz="900" kern="1200"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© 20</a:t>
            </a:r>
            <a:r>
              <a:rPr lang="en-US" sz="900" kern="1200"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18 LakeDiamond Confidential</a:t>
            </a:r>
            <a:r>
              <a:rPr lang="ru-RU" sz="900" kern="1200"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8" name="Zone de texte 7"/>
          <p:cNvSpPr txBox="1"/>
          <p:nvPr/>
        </p:nvSpPr>
        <p:spPr>
          <a:xfrm>
            <a:off x="2113280" y="1413510"/>
            <a:ext cx="75279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fr-FR" altLang="en-US" sz="2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Mathematic and technologies justifications</a:t>
            </a:r>
            <a:endParaRPr lang="fr-FR" altLang="en-US" sz="24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sp>
        <p:nvSpPr>
          <p:cNvPr id="9" name="Zone de texte 8"/>
          <p:cNvSpPr txBox="1"/>
          <p:nvPr/>
        </p:nvSpPr>
        <p:spPr>
          <a:xfrm>
            <a:off x="2434590" y="2378710"/>
            <a:ext cx="6225540" cy="2837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fr-FR" altLang="en-US" b="1"/>
              <a:t>For the mathematic complexe of working in a spatial phase and for the time that could an operation of FFT take we chosed to work on a simple spectral space with binary frames.</a:t>
            </a:r>
            <a:endParaRPr lang="fr-FR" altLang="en-US" b="1"/>
          </a:p>
          <a:p>
            <a:r>
              <a:rPr lang="fr-FR" altLang="en-US" b="1"/>
              <a:t>For the technologies: We started with the following prototypes using python for its mathematical bibliography: Numpy and computer vision using OpenCV.</a:t>
            </a:r>
            <a:endParaRPr lang="fr-FR" altLang="en-US" b="1"/>
          </a:p>
          <a:p>
            <a:r>
              <a:rPr lang="fr-FR" altLang="en-US" b="1"/>
              <a:t>Moving to an implementation using C++ for the fact that its the fastest treating our operations.</a:t>
            </a:r>
            <a:endParaRPr lang="fr-FR" altLang="en-US" b="1"/>
          </a:p>
        </p:txBody>
      </p:sp>
      <p:pic>
        <p:nvPicPr>
          <p:cNvPr id="7" name="Espace réservé du contenu 6" descr="cpp_logo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966200" y="4094480"/>
            <a:ext cx="969645" cy="1090295"/>
          </a:xfrm>
          <a:prstGeom prst="rect">
            <a:avLst/>
          </a:prstGeom>
        </p:spPr>
      </p:pic>
      <p:sp>
        <p:nvSpPr>
          <p:cNvPr id="19" name="Zone de texte 18"/>
          <p:cNvSpPr txBox="1"/>
          <p:nvPr/>
        </p:nvSpPr>
        <p:spPr>
          <a:xfrm>
            <a:off x="782320" y="3063875"/>
            <a:ext cx="1035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fr-FR" altLang="en-US" sz="2400" b="1">
                <a:solidFill>
                  <a:schemeClr val="bg1"/>
                </a:solidFill>
              </a:rPr>
              <a:t>C++</a:t>
            </a:r>
            <a:endParaRPr lang="fr-FR" altLang="en-US" sz="24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685480" y="1138814"/>
            <a:ext cx="8752071" cy="9942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2825" hangingPunct="1"/>
            <a:endParaRPr lang="ru-RU" kern="12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3" name="Прямая соединительная линия 11"/>
          <p:cNvCxnSpPr/>
          <p:nvPr/>
        </p:nvCxnSpPr>
        <p:spPr>
          <a:xfrm>
            <a:off x="1691458" y="6654933"/>
            <a:ext cx="874609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12825" hangingPunct="1"/>
            <a:fld id="{D0D4B307-578F-4E37-B704-2C4064BA6106}" type="slidenum">
              <a:rPr lang="en-US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657" y="133028"/>
            <a:ext cx="1431244" cy="794433"/>
          </a:xfrm>
          <a:prstGeom prst="rect">
            <a:avLst/>
          </a:prstGeom>
        </p:spPr>
      </p:pic>
      <p:sp>
        <p:nvSpPr>
          <p:cNvPr id="11" name="Прямоугольник 4"/>
          <p:cNvSpPr/>
          <p:nvPr/>
        </p:nvSpPr>
        <p:spPr>
          <a:xfrm>
            <a:off x="344" y="1166756"/>
            <a:ext cx="1685136" cy="9942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303" tIns="50651" rIns="101303" bIns="50651" rtlCol="0" anchor="ctr"/>
          <a:lstStyle/>
          <a:p>
            <a:pPr defTabSz="1012825" hangingPunct="1"/>
            <a:endParaRPr lang="ru-RU" sz="3100" kern="1200">
              <a:solidFill>
                <a:prstClr val="white"/>
              </a:solidFill>
              <a:latin typeface="Arial Narrow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89179" y="6664811"/>
            <a:ext cx="1986620" cy="236696"/>
          </a:xfrm>
          <a:prstGeom prst="rect">
            <a:avLst/>
          </a:prstGeom>
          <a:noFill/>
        </p:spPr>
        <p:txBody>
          <a:bodyPr wrap="none" lIns="97278" tIns="48638" rIns="97278" bIns="48638" rtlCol="0">
            <a:spAutoFit/>
          </a:bodyPr>
          <a:lstStyle/>
          <a:p>
            <a:pPr defTabSz="1012825" hangingPunct="1"/>
            <a:r>
              <a:rPr lang="ru-RU" sz="900" kern="1200"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© 20</a:t>
            </a:r>
            <a:r>
              <a:rPr lang="en-US" sz="900" kern="1200"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18 LakeDiamond Confidential</a:t>
            </a:r>
            <a:r>
              <a:rPr lang="ru-RU" sz="900" kern="1200"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9" name="Zone de texte 8"/>
          <p:cNvSpPr txBox="1"/>
          <p:nvPr/>
        </p:nvSpPr>
        <p:spPr>
          <a:xfrm>
            <a:off x="2434590" y="2378710"/>
            <a:ext cx="6225540" cy="35090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Arial" charset="0"/>
              <a:buAutoNum type="arabicPeriod"/>
            </a:pPr>
            <a:r>
              <a:rPr lang="fr-FR" altLang="en-US" sz="2800" b="1">
                <a:sym typeface="+mn-ea"/>
              </a:rPr>
              <a:t>Implementation with API on the tracking platform</a:t>
            </a:r>
            <a:endParaRPr lang="fr-FR" altLang="en-US" sz="2800" b="1">
              <a:sym typeface="+mn-ea"/>
            </a:endParaRPr>
          </a:p>
          <a:p>
            <a:pPr marL="457200" indent="-457200">
              <a:buFont typeface="Arial" charset="0"/>
              <a:buAutoNum type="arabicPeriod"/>
            </a:pPr>
            <a:r>
              <a:rPr lang="fr-FR" altLang="en-US" sz="2800" b="1">
                <a:sym typeface="+mn-ea"/>
              </a:rPr>
              <a:t>feasible an unspecific demonstrator</a:t>
            </a:r>
            <a:endParaRPr lang="fr-FR" altLang="en-US" sz="2800" b="1">
              <a:sym typeface="+mn-ea"/>
            </a:endParaRPr>
          </a:p>
          <a:p>
            <a:pPr marL="457200" indent="-457200">
              <a:buFont typeface="Arial" charset="0"/>
              <a:buAutoNum type="arabicPeriod"/>
            </a:pPr>
            <a:r>
              <a:rPr lang="fr-FR" altLang="en-US" sz="2800" b="1">
                <a:sym typeface="+mn-ea"/>
              </a:rPr>
              <a:t>Code tracking optimization</a:t>
            </a:r>
            <a:endParaRPr lang="fr-FR" altLang="en-US" sz="2800" b="1">
              <a:sym typeface="+mn-ea"/>
            </a:endParaRPr>
          </a:p>
          <a:p>
            <a:pPr marL="457200" indent="-457200">
              <a:buFont typeface="Arial" charset="0"/>
              <a:buAutoNum type="arabicPeriod"/>
            </a:pPr>
            <a:r>
              <a:rPr lang="fr-FR" altLang="en-US" sz="2800" b="1">
                <a:sym typeface="+mn-ea"/>
              </a:rPr>
              <a:t>Optimization of the complete chain system</a:t>
            </a:r>
            <a:endParaRPr lang="fr-FR" altLang="en-US" sz="2800" b="1">
              <a:sym typeface="+mn-ea"/>
            </a:endParaRPr>
          </a:p>
          <a:p>
            <a:pPr marL="457200" indent="-457200">
              <a:buFont typeface="Arial" charset="0"/>
              <a:buAutoNum type="arabicPeriod"/>
            </a:pPr>
            <a:r>
              <a:rPr lang="fr-FR" altLang="en-US" sz="2800" b="1">
                <a:sym typeface="+mn-ea"/>
              </a:rPr>
              <a:t>final deliverable a demonstrator with reliable accuracy for tracking</a:t>
            </a:r>
            <a:endParaRPr lang="fr-FR" altLang="en-US" sz="2800" b="1">
              <a:sym typeface="+mn-ea"/>
            </a:endParaRPr>
          </a:p>
        </p:txBody>
      </p:sp>
      <p:sp>
        <p:nvSpPr>
          <p:cNvPr id="19" name="Zone de texte 18"/>
          <p:cNvSpPr txBox="1"/>
          <p:nvPr/>
        </p:nvSpPr>
        <p:spPr>
          <a:xfrm>
            <a:off x="782320" y="3063875"/>
            <a:ext cx="1035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fr-FR" altLang="en-US" sz="2400" b="1">
                <a:solidFill>
                  <a:schemeClr val="bg1"/>
                </a:solidFill>
              </a:rPr>
              <a:t>C++</a:t>
            </a:r>
            <a:endParaRPr lang="fr-FR" altLang="en-US" sz="2400" b="1">
              <a:solidFill>
                <a:schemeClr val="bg1"/>
              </a:solidFill>
            </a:endParaRPr>
          </a:p>
        </p:txBody>
      </p:sp>
      <p:sp>
        <p:nvSpPr>
          <p:cNvPr id="5" name="Zone de texte 4"/>
          <p:cNvSpPr txBox="1"/>
          <p:nvPr/>
        </p:nvSpPr>
        <p:spPr>
          <a:xfrm>
            <a:off x="2701290" y="1329055"/>
            <a:ext cx="54984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fr-FR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Future objectives </a:t>
            </a:r>
            <a:endParaRPr lang="fr-FR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685480" y="1138814"/>
            <a:ext cx="8752071" cy="9942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2825" hangingPunct="1"/>
            <a:endParaRPr lang="ru-RU" kern="12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3" name="Прямая соединительная линия 11"/>
          <p:cNvCxnSpPr/>
          <p:nvPr/>
        </p:nvCxnSpPr>
        <p:spPr>
          <a:xfrm>
            <a:off x="1691458" y="6654933"/>
            <a:ext cx="874609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12825" hangingPunct="1"/>
            <a:fld id="{D0D4B307-578F-4E37-B704-2C4064BA6106}" type="slidenum">
              <a:rPr lang="en-US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657" y="133028"/>
            <a:ext cx="1431244" cy="794433"/>
          </a:xfrm>
          <a:prstGeom prst="rect">
            <a:avLst/>
          </a:prstGeom>
        </p:spPr>
      </p:pic>
      <p:sp>
        <p:nvSpPr>
          <p:cNvPr id="11" name="Прямоугольник 4"/>
          <p:cNvSpPr/>
          <p:nvPr/>
        </p:nvSpPr>
        <p:spPr>
          <a:xfrm>
            <a:off x="344" y="1166756"/>
            <a:ext cx="1685136" cy="9942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303" tIns="50651" rIns="101303" bIns="50651" rtlCol="0" anchor="ctr"/>
          <a:lstStyle/>
          <a:p>
            <a:pPr defTabSz="1012825" hangingPunct="1"/>
            <a:endParaRPr lang="ru-RU" sz="3100" kern="1200">
              <a:solidFill>
                <a:prstClr val="white"/>
              </a:solidFill>
              <a:latin typeface="Arial Narrow" pitchFamily="34" charset="0"/>
            </a:endParaRPr>
          </a:p>
        </p:txBody>
      </p:sp>
      <p:sp>
        <p:nvSpPr>
          <p:cNvPr id="34" name="TextBox 8"/>
          <p:cNvSpPr txBox="1">
            <a:spLocks noChangeArrowheads="1"/>
          </p:cNvSpPr>
          <p:nvPr/>
        </p:nvSpPr>
        <p:spPr bwMode="auto">
          <a:xfrm>
            <a:off x="1941483" y="1335525"/>
            <a:ext cx="6920615" cy="6362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87788" tIns="43893" rIns="87788" bIns="43893">
            <a:spAutoFit/>
          </a:bodyPr>
          <a:lstStyle/>
          <a:p>
            <a:pPr defTabSz="1012825" hangingPunct="1"/>
            <a:r>
              <a:rPr lang="fr-FR" altLang="en-US" sz="3600" b="1" kern="1200" dirty="0">
                <a:solidFill>
                  <a:prstClr val="white">
                    <a:lumMod val="95000"/>
                  </a:prstClr>
                </a:solidFill>
                <a:latin typeface="Helvetica" panose="020B0604020202020204" pitchFamily="34" charset="0"/>
                <a:ea typeface="Arial Unicode MS" pitchFamily="34" charset="-128"/>
                <a:cs typeface="Helvetica" panose="020B0604020202020204" pitchFamily="34" charset="0"/>
              </a:rPr>
              <a:t>Read about US!</a:t>
            </a:r>
            <a:endParaRPr lang="fr-FR" altLang="en-US" sz="3600" b="1" kern="1200" dirty="0">
              <a:solidFill>
                <a:prstClr val="white">
                  <a:lumMod val="95000"/>
                </a:prstClr>
              </a:solidFill>
              <a:latin typeface="Helvetica" panose="020B0604020202020204" pitchFamily="34" charset="0"/>
              <a:ea typeface="Arial Unicode MS" pitchFamily="34" charset="-128"/>
              <a:cs typeface="Helvetica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89179" y="6664811"/>
            <a:ext cx="1986620" cy="236696"/>
          </a:xfrm>
          <a:prstGeom prst="rect">
            <a:avLst/>
          </a:prstGeom>
          <a:noFill/>
        </p:spPr>
        <p:txBody>
          <a:bodyPr wrap="none" lIns="97278" tIns="48638" rIns="97278" bIns="48638" rtlCol="0">
            <a:spAutoFit/>
          </a:bodyPr>
          <a:lstStyle/>
          <a:p>
            <a:pPr defTabSz="1012825" hangingPunct="1"/>
            <a:r>
              <a:rPr lang="ru-RU" sz="900" kern="1200"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© 20</a:t>
            </a:r>
            <a:r>
              <a:rPr lang="en-US" sz="900" kern="1200"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18 LakeDiamond Confidential</a:t>
            </a:r>
            <a:r>
              <a:rPr lang="ru-RU" sz="900" kern="1200"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4603002" y="2133062"/>
            <a:ext cx="5836056" cy="450227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</a:ln>
        </p:spPr>
        <p:txBody>
          <a:bodyPr rot="0" vert="horz" wrap="square" lIns="91420" tIns="45710" rIns="91420" bIns="45710" anchor="t" anchorCtr="0">
            <a:noAutofit/>
          </a:bodyPr>
          <a:lstStyle/>
          <a:p>
            <a:pPr defTabSz="1012825" hangingPunct="1">
              <a:lnSpc>
                <a:spcPct val="150000"/>
              </a:lnSpc>
            </a:pPr>
            <a:endParaRPr lang="en-GB" sz="2800" b="1" kern="1200">
              <a:solidFill>
                <a:prstClr val="white"/>
              </a:solidFill>
              <a:latin typeface="Times New Roman"/>
              <a:ea typeface="Calibri"/>
              <a:cs typeface="+mn-cs"/>
            </a:endParaRPr>
          </a:p>
        </p:txBody>
      </p:sp>
      <p:pic>
        <p:nvPicPr>
          <p:cNvPr id="2" name="Espace réservé du contenu 1" descr="article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4225" y="2512060"/>
            <a:ext cx="9395460" cy="37680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Rectangle 7"/>
          <p:cNvSpPr/>
          <p:nvPr/>
        </p:nvSpPr>
        <p:spPr>
          <a:xfrm>
            <a:off x="1685504" y="1125415"/>
            <a:ext cx="8760509" cy="1990521"/>
          </a:xfrm>
          <a:prstGeom prst="rect">
            <a:avLst/>
          </a:prstGeom>
          <a:solidFill>
            <a:srgbClr val="17375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1" name="Прямоугольник 4"/>
          <p:cNvSpPr/>
          <p:nvPr/>
        </p:nvSpPr>
        <p:spPr>
          <a:xfrm>
            <a:off x="1" y="1125415"/>
            <a:ext cx="1685502" cy="1990521"/>
          </a:xfrm>
          <a:prstGeom prst="rect">
            <a:avLst/>
          </a:prstGeom>
          <a:solidFill>
            <a:srgbClr val="1F497D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1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</a:p>
        </p:txBody>
      </p:sp>
      <p:pic>
        <p:nvPicPr>
          <p:cNvPr id="352" name="Picture 9" descr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341" y="133056"/>
            <a:ext cx="1431558" cy="79460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53" name="TextBox 8"/>
          <p:cNvSpPr txBox="1"/>
          <p:nvPr/>
        </p:nvSpPr>
        <p:spPr>
          <a:xfrm>
            <a:off x="1973227" y="1329146"/>
            <a:ext cx="5911563" cy="367207"/>
          </a:xfrm>
          <a:prstGeom prst="rect">
            <a:avLst/>
          </a:prstGeom>
          <a:ln w="12700">
            <a:miter lim="400000"/>
          </a:ln>
        </p:spPr>
        <p:txBody>
          <a:bodyPr lIns="43903" tIns="43903" rIns="43903" bIns="43903">
            <a:spAutoFit/>
          </a:bodyPr>
          <a:lstStyle>
            <a:lvl1pPr>
              <a:defRPr sz="1800">
                <a:solidFill>
                  <a:srgbClr val="F2F2F2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fr-CH" dirty="0"/>
              <a:t>THANK YOU </a:t>
            </a:r>
            <a:r>
              <a:rPr dirty="0"/>
              <a:t>FOR </a:t>
            </a:r>
            <a:r>
              <a:rPr lang="fr-CH" dirty="0"/>
              <a:t>MORE INFORMATION</a:t>
            </a:r>
            <a:r>
              <a:rPr dirty="0"/>
              <a:t>!</a:t>
            </a:r>
          </a:p>
        </p:txBody>
      </p:sp>
      <p:pic>
        <p:nvPicPr>
          <p:cNvPr id="354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2162142"/>
            <a:ext cx="10440001" cy="37158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55" name="Rectangle 11"/>
          <p:cNvSpPr txBox="1"/>
          <p:nvPr/>
        </p:nvSpPr>
        <p:spPr>
          <a:xfrm>
            <a:off x="4774798" y="3914561"/>
            <a:ext cx="4305702" cy="176971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spcBef>
                <a:spcPts val="600"/>
              </a:spcBef>
              <a:defRPr sz="1400" b="1"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Pascal Gallo, CEO</a:t>
            </a:r>
            <a:endParaRPr dirty="0"/>
          </a:p>
          <a:p>
            <a:pPr>
              <a:spcBef>
                <a:spcPts val="600"/>
              </a:spcBef>
              <a:defRPr sz="1400">
                <a:solidFill>
                  <a:srgbClr val="376092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pascal.gallo@lakediamond.ch</a:t>
            </a:r>
            <a:endParaRPr u="sng" dirty="0">
              <a:solidFill>
                <a:srgbClr val="0000FF"/>
              </a:solidFill>
              <a:uFill>
                <a:solidFill>
                  <a:srgbClr val="0000FF"/>
                </a:solidFill>
              </a:uFill>
            </a:endParaRPr>
          </a:p>
          <a:p>
            <a:pPr>
              <a:spcBef>
                <a:spcPts val="600"/>
              </a:spcBef>
              <a:defRPr sz="1400" b="1">
                <a:latin typeface="+mn-lt"/>
                <a:ea typeface="+mn-ea"/>
                <a:cs typeface="+mn-cs"/>
                <a:sym typeface="Helvetica"/>
              </a:defRPr>
            </a:pPr>
            <a:endParaRPr u="sng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3"/>
            </a:endParaRPr>
          </a:p>
          <a:p>
            <a:pPr>
              <a:spcBef>
                <a:spcPts val="600"/>
              </a:spcBef>
              <a:defRPr sz="1400" b="1"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Nicolas </a:t>
            </a:r>
            <a:r>
              <a:rPr dirty="0" err="1"/>
              <a:t>Malpiece</a:t>
            </a:r>
            <a:r>
              <a:rPr dirty="0"/>
              <a:t>, Project Leader</a:t>
            </a:r>
            <a:r>
              <a:rPr lang="fr-CH" dirty="0"/>
              <a:t> </a:t>
            </a:r>
            <a:endParaRPr lang="fr-CH" dirty="0"/>
          </a:p>
          <a:p>
            <a:pPr>
              <a:spcBef>
                <a:spcPts val="600"/>
              </a:spcBef>
              <a:defRPr sz="1400" b="1">
                <a:latin typeface="+mn-lt"/>
                <a:ea typeface="+mn-ea"/>
                <a:cs typeface="+mn-cs"/>
                <a:sym typeface="Helvetica"/>
              </a:defRPr>
            </a:pPr>
            <a:r>
              <a:rPr lang="fr-CH" dirty="0"/>
              <a:t>+41 79 235 34 43</a:t>
            </a:r>
            <a:endParaRPr dirty="0"/>
          </a:p>
          <a:p>
            <a:pPr>
              <a:spcBef>
                <a:spcPts val="600"/>
              </a:spcBef>
              <a:defRPr sz="1400">
                <a:solidFill>
                  <a:srgbClr val="17375E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fr-CH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n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icolas.malpiece@lakediamond.ch</a:t>
            </a:r>
          </a:p>
        </p:txBody>
      </p:sp>
      <p:sp>
        <p:nvSpPr>
          <p:cNvPr id="356" name="Slide Number Placeholder 2"/>
          <p:cNvSpPr txBox="1">
            <a:spLocks noGrp="1"/>
          </p:cNvSpPr>
          <p:nvPr>
            <p:ph type="sldNum" sz="quarter" idx="4294967295"/>
          </p:nvPr>
        </p:nvSpPr>
        <p:spPr>
          <a:xfrm>
            <a:off x="9631753" y="6806226"/>
            <a:ext cx="287186" cy="29182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</a:p>
        </p:txBody>
      </p:sp>
      <p:sp>
        <p:nvSpPr>
          <p:cNvPr id="357" name="TextBox 13"/>
          <p:cNvSpPr txBox="1"/>
          <p:nvPr/>
        </p:nvSpPr>
        <p:spPr>
          <a:xfrm>
            <a:off x="1589181" y="6666262"/>
            <a:ext cx="1884440" cy="236999"/>
          </a:xfrm>
          <a:prstGeom prst="rect">
            <a:avLst/>
          </a:prstGeom>
          <a:ln w="12700">
            <a:miter lim="400000"/>
          </a:ln>
        </p:spPr>
        <p:txBody>
          <a:bodyPr wrap="none" lIns="48648" tIns="48648" rIns="48648" bIns="48648">
            <a:spAutoFit/>
          </a:bodyPr>
          <a:lstStyle/>
          <a:p>
            <a:pPr>
              <a:defRPr sz="900">
                <a:solidFill>
                  <a:srgbClr val="40404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© 2018 LakeDiamond Confidential 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605790" y="68580"/>
            <a:ext cx="9465945" cy="948055"/>
          </a:xfrm>
          <a:prstGeom prst="rect">
            <a:avLst/>
          </a:prstGeom>
          <a:solidFill>
            <a:srgbClr val="17365E"/>
          </a:solidFill>
          <a:ln>
            <a:noFill/>
          </a:ln>
        </p:spPr>
        <p:txBody>
          <a:bodyPr spcFirstLastPara="1" wrap="square" lIns="97181" tIns="0" rIns="97181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Why diamond?</a:t>
            </a:r>
            <a:endParaRPr lang="fr-FR" sz="36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70890" y="2333625"/>
            <a:ext cx="8980805" cy="30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685480" y="1138814"/>
            <a:ext cx="8752071" cy="9942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cxnSp>
        <p:nvCxnSpPr>
          <p:cNvPr id="13" name="Прямая соединительная линия 11"/>
          <p:cNvCxnSpPr/>
          <p:nvPr/>
        </p:nvCxnSpPr>
        <p:spPr>
          <a:xfrm>
            <a:off x="1691458" y="6654933"/>
            <a:ext cx="874609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67248" y="6756568"/>
            <a:ext cx="449874" cy="388114"/>
          </a:xfrm>
        </p:spPr>
        <p:txBody>
          <a:bodyPr/>
          <a:lstStyle/>
          <a:p>
            <a:pPr marL="0" marR="0" lvl="0" indent="0" algn="r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0D4B307-578F-4E37-B704-2C4064BA6106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rPr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657" y="133028"/>
            <a:ext cx="1431244" cy="794433"/>
          </a:xfrm>
          <a:prstGeom prst="rect">
            <a:avLst/>
          </a:prstGeom>
        </p:spPr>
      </p:pic>
      <p:sp>
        <p:nvSpPr>
          <p:cNvPr id="11" name="Прямоугольник 4"/>
          <p:cNvSpPr/>
          <p:nvPr/>
        </p:nvSpPr>
        <p:spPr>
          <a:xfrm>
            <a:off x="344" y="1138816"/>
            <a:ext cx="1685136" cy="9942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303" tIns="50651" rIns="101303" bIns="50651" rtlCol="0" anchor="ctr"/>
          <a:lstStyle/>
          <a:p>
            <a:pPr marL="0" marR="0" lvl="0" indent="0" algn="l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3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  <a:sym typeface="Calibri"/>
            </a:endParaRPr>
          </a:p>
        </p:txBody>
      </p:sp>
      <p:sp>
        <p:nvSpPr>
          <p:cNvPr id="34" name="TextBox 8"/>
          <p:cNvSpPr txBox="1">
            <a:spLocks noChangeArrowheads="1"/>
          </p:cNvSpPr>
          <p:nvPr/>
        </p:nvSpPr>
        <p:spPr bwMode="auto">
          <a:xfrm>
            <a:off x="1970693" y="1335525"/>
            <a:ext cx="6920615" cy="3619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87788" tIns="43893" rIns="87788" bIns="43893">
            <a:spAutoFit/>
          </a:bodyPr>
          <a:lstStyle/>
          <a:p>
            <a:pPr marL="0" marR="0" lvl="0" indent="0" algn="l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ea typeface="Arial Unicode MS" pitchFamily="34" charset="-128"/>
                <a:cs typeface="Helvetica" panose="020B0604020202020204" pitchFamily="34" charset="0"/>
                <a:sym typeface="Calibri"/>
              </a:rPr>
              <a:t>Measure experties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Helvetica" panose="020B0604020202020204" pitchFamily="34" charset="0"/>
              <a:ea typeface="Arial Unicode MS" pitchFamily="34" charset="-128"/>
              <a:cs typeface="Helvetica" panose="020B0604020202020204" pitchFamily="34" charset="0"/>
              <a:sym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89179" y="6664811"/>
            <a:ext cx="1986620" cy="236696"/>
          </a:xfrm>
          <a:prstGeom prst="rect">
            <a:avLst/>
          </a:prstGeom>
          <a:noFill/>
        </p:spPr>
        <p:txBody>
          <a:bodyPr wrap="none" lIns="97278" tIns="48638" rIns="97278" bIns="48638" rtlCol="0">
            <a:spAutoFit/>
          </a:bodyPr>
          <a:lstStyle/>
          <a:p>
            <a:pPr marL="0" marR="0" lvl="0" indent="0" algn="l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ru-RU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  <a:sym typeface="Calibri"/>
              </a:rPr>
              <a:t>© 20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  <a:sym typeface="Calibri"/>
              </a:rPr>
              <a:t>18 LakeDiamond Confidential</a:t>
            </a:r>
            <a:r>
              <a:rPr kumimoji="0" lang="ru-RU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  <a:sym typeface="Calibri"/>
              </a:rPr>
              <a:t> </a:t>
            </a:r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4603002" y="2133062"/>
            <a:ext cx="5836056" cy="450227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</a:ln>
        </p:spPr>
        <p:txBody>
          <a:bodyPr rot="0" vert="horz" wrap="square" lIns="91420" tIns="45710" rIns="91420" bIns="45710" anchor="t" anchorCtr="0">
            <a:noAutofit/>
          </a:bodyPr>
          <a:lstStyle/>
          <a:p>
            <a:pPr marL="0" marR="0" lvl="0" indent="0" algn="l" defTabSz="10128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Calibri"/>
              <a:cs typeface="+mj-cs"/>
              <a:sym typeface="Calibri"/>
            </a:endParaRPr>
          </a:p>
        </p:txBody>
      </p:sp>
      <p:pic>
        <p:nvPicPr>
          <p:cNvPr id="8" name="Espace réservé du contenu 3" descr="industri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20" y="2404110"/>
            <a:ext cx="7783195" cy="1543685"/>
          </a:xfrm>
          <a:prstGeom prst="rect">
            <a:avLst/>
          </a:prstGeom>
        </p:spPr>
      </p:pic>
      <p:pic>
        <p:nvPicPr>
          <p:cNvPr id="9" name="Espace réservé du contenu 5" descr="sort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0" y="4120515"/>
            <a:ext cx="6917690" cy="24333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164" y="2120381"/>
            <a:ext cx="4604165" cy="45149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685480" y="1138814"/>
            <a:ext cx="8752071" cy="9942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cxnSp>
        <p:nvCxnSpPr>
          <p:cNvPr id="13" name="Прямая соединительная линия 11"/>
          <p:cNvCxnSpPr/>
          <p:nvPr/>
        </p:nvCxnSpPr>
        <p:spPr>
          <a:xfrm>
            <a:off x="1691458" y="6654933"/>
            <a:ext cx="874609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67248" y="6756568"/>
            <a:ext cx="449874" cy="388114"/>
          </a:xfrm>
        </p:spPr>
        <p:txBody>
          <a:bodyPr/>
          <a:lstStyle/>
          <a:p>
            <a:pPr marL="0" marR="0" lvl="0" indent="0" algn="r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0D4B307-578F-4E37-B704-2C4064BA6106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rPr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657" y="133028"/>
            <a:ext cx="1431244" cy="794433"/>
          </a:xfrm>
          <a:prstGeom prst="rect">
            <a:avLst/>
          </a:prstGeom>
        </p:spPr>
      </p:pic>
      <p:sp>
        <p:nvSpPr>
          <p:cNvPr id="11" name="Прямоугольник 4"/>
          <p:cNvSpPr/>
          <p:nvPr/>
        </p:nvSpPr>
        <p:spPr>
          <a:xfrm>
            <a:off x="344" y="1138816"/>
            <a:ext cx="1685136" cy="9942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303" tIns="50651" rIns="101303" bIns="50651" rtlCol="0" anchor="ctr"/>
          <a:lstStyle/>
          <a:p>
            <a:pPr marL="0" marR="0" lvl="0" indent="0" algn="l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3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  <a:sym typeface="Calibri"/>
            </a:endParaRPr>
          </a:p>
        </p:txBody>
      </p:sp>
      <p:sp>
        <p:nvSpPr>
          <p:cNvPr id="34" name="TextBox 8"/>
          <p:cNvSpPr txBox="1">
            <a:spLocks noChangeArrowheads="1"/>
          </p:cNvSpPr>
          <p:nvPr/>
        </p:nvSpPr>
        <p:spPr bwMode="auto">
          <a:xfrm>
            <a:off x="1970694" y="1335525"/>
            <a:ext cx="3680960" cy="3619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87788" tIns="43893" rIns="87788" bIns="43893">
            <a:spAutoFit/>
          </a:bodyPr>
          <a:lstStyle/>
          <a:p>
            <a:pPr marL="0" marR="0" lvl="0" indent="0" algn="l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ea typeface="Arial Unicode MS" pitchFamily="34" charset="-128"/>
                <a:cs typeface="Helvetica" panose="020B0604020202020204" pitchFamily="34" charset="0"/>
                <a:sym typeface="Calibri"/>
              </a:rPr>
              <a:t>Applications</a:t>
            </a:r>
            <a:endParaRPr kumimoji="0" lang="fr-FR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Helvetica" panose="020B0604020202020204" pitchFamily="34" charset="0"/>
              <a:ea typeface="Arial Unicode MS" pitchFamily="34" charset="-128"/>
              <a:cs typeface="Helvetica" panose="020B0604020202020204" pitchFamily="34" charset="0"/>
              <a:sym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89179" y="6664811"/>
            <a:ext cx="1986620" cy="236696"/>
          </a:xfrm>
          <a:prstGeom prst="rect">
            <a:avLst/>
          </a:prstGeom>
          <a:noFill/>
        </p:spPr>
        <p:txBody>
          <a:bodyPr wrap="none" lIns="97278" tIns="48638" rIns="97278" bIns="48638" rtlCol="0">
            <a:spAutoFit/>
          </a:bodyPr>
          <a:lstStyle/>
          <a:p>
            <a:pPr marL="0" marR="0" lvl="0" indent="0" algn="l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ru-RU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  <a:sym typeface="Calibri"/>
              </a:rPr>
              <a:t>© 20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  <a:sym typeface="Calibri"/>
              </a:rPr>
              <a:t>18 LakeDiamond Confidential</a:t>
            </a:r>
            <a:r>
              <a:rPr kumimoji="0" lang="ru-RU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  <a:sym typeface="Calibri"/>
              </a:rPr>
              <a:t> </a:t>
            </a:r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4603002" y="2133062"/>
            <a:ext cx="5836056" cy="450227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</a:ln>
        </p:spPr>
        <p:txBody>
          <a:bodyPr rot="0" vert="horz" wrap="square" lIns="91420" tIns="45710" rIns="91420" bIns="45710" anchor="t" anchorCtr="0">
            <a:noAutofit/>
          </a:bodyPr>
          <a:lstStyle/>
          <a:p>
            <a:pPr marL="0" marR="0" lvl="0" indent="0" algn="l" defTabSz="10128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Calibri"/>
              <a:cs typeface="+mj-cs"/>
              <a:sym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19700" y="2458434"/>
            <a:ext cx="49804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Helvetica"/>
                <a:cs typeface="Helvetica"/>
              </a:rPr>
              <a:t>Our laser activity is a spin-off from EPFL</a:t>
            </a:r>
            <a:endParaRPr lang="en-US" sz="1800" dirty="0">
              <a:solidFill>
                <a:schemeClr val="bg1"/>
              </a:solidFill>
              <a:latin typeface="Helvetica"/>
              <a:cs typeface="Helvetica"/>
            </a:endParaRPr>
          </a:p>
          <a:p>
            <a:endParaRPr lang="en-US" sz="1800" dirty="0">
              <a:solidFill>
                <a:schemeClr val="bg1"/>
              </a:solidFill>
              <a:latin typeface="Helvetica"/>
              <a:cs typeface="Helvetica"/>
            </a:endParaRPr>
          </a:p>
          <a:p>
            <a:r>
              <a:rPr lang="en-US" sz="1800" dirty="0">
                <a:solidFill>
                  <a:schemeClr val="bg1"/>
                </a:solidFill>
                <a:latin typeface="Helvetica"/>
                <a:cs typeface="Helvetica"/>
              </a:rPr>
              <a:t>We build up on 20 years of research on VCSELs and VECSELs</a:t>
            </a:r>
            <a:endParaRPr lang="en-US" sz="1800" dirty="0">
              <a:solidFill>
                <a:schemeClr val="bg1"/>
              </a:solidFill>
              <a:latin typeface="Helvetica"/>
              <a:cs typeface="Helvetica"/>
            </a:endParaRPr>
          </a:p>
          <a:p>
            <a:endParaRPr lang="en-US" sz="1800" dirty="0">
              <a:solidFill>
                <a:schemeClr val="bg1"/>
              </a:solidFill>
              <a:latin typeface="Helvetica"/>
              <a:cs typeface="Helvetica"/>
            </a:endParaRPr>
          </a:p>
          <a:p>
            <a:r>
              <a:rPr lang="en-US" sz="1800" dirty="0">
                <a:solidFill>
                  <a:schemeClr val="bg1"/>
                </a:solidFill>
                <a:latin typeface="Helvetica"/>
                <a:cs typeface="Helvetica"/>
              </a:rPr>
              <a:t>Our expertise is focused on</a:t>
            </a:r>
            <a:endParaRPr lang="en-US" sz="1800" dirty="0">
              <a:solidFill>
                <a:schemeClr val="bg1"/>
              </a:solidFill>
              <a:latin typeface="Helvetica"/>
              <a:cs typeface="Helvetica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Helvetica"/>
                <a:cs typeface="Helvetica"/>
              </a:rPr>
              <a:t>Research and development</a:t>
            </a:r>
            <a:endParaRPr lang="en-US" sz="1800" dirty="0">
              <a:solidFill>
                <a:schemeClr val="bg1"/>
              </a:solidFill>
              <a:latin typeface="Helvetica"/>
              <a:cs typeface="Helvetica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Helvetica"/>
                <a:cs typeface="Helvetica"/>
              </a:rPr>
              <a:t>Process industrialization</a:t>
            </a:r>
            <a:endParaRPr lang="en-US" sz="1800" dirty="0">
              <a:solidFill>
                <a:schemeClr val="bg1"/>
              </a:solidFill>
              <a:latin typeface="Helvetica"/>
              <a:cs typeface="Helvetica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Helvetica"/>
                <a:cs typeface="Helvetica"/>
              </a:rPr>
              <a:t>Long wavelength for telecommunications</a:t>
            </a:r>
            <a:endParaRPr lang="en-US" sz="1800" dirty="0">
              <a:solidFill>
                <a:schemeClr val="bg1"/>
              </a:solidFill>
              <a:latin typeface="Helvetica"/>
              <a:cs typeface="Helvetica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Helvetica"/>
                <a:cs typeface="Helvetica"/>
              </a:rPr>
              <a:t>High-power</a:t>
            </a:r>
            <a:endParaRPr lang="en-US" sz="1800" dirty="0">
              <a:solidFill>
                <a:schemeClr val="bg1"/>
              </a:solidFill>
              <a:latin typeface="Helvetica"/>
              <a:cs typeface="Helvetica"/>
            </a:endParaRPr>
          </a:p>
          <a:p>
            <a:pPr marR="0" lvl="0" algn="l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j-ea"/>
              <a:cs typeface="Helvetica"/>
              <a:sym typeface="Calibri"/>
            </a:endParaRPr>
          </a:p>
          <a:p>
            <a:pPr marL="0" marR="0" lvl="0" indent="0" algn="l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j-ea"/>
              <a:cs typeface="Helvetica"/>
              <a:sym typeface="Calibri"/>
            </a:endParaRPr>
          </a:p>
        </p:txBody>
      </p:sp>
      <p:pic>
        <p:nvPicPr>
          <p:cNvPr id="20" name="Picture 3"/>
          <p:cNvPicPr>
            <a:picLocks noChangeAspect="1"/>
          </p:cNvPicPr>
          <p:nvPr/>
        </p:nvPicPr>
        <p:blipFill rotWithShape="1">
          <a:blip r:embed="rId2" cstate="print"/>
          <a:srcRect b="-250"/>
          <a:stretch>
            <a:fillRect/>
          </a:stretch>
        </p:blipFill>
        <p:spPr>
          <a:xfrm>
            <a:off x="0" y="2132936"/>
            <a:ext cx="4624394" cy="450384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164" y="2120381"/>
            <a:ext cx="4604165" cy="45149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2825" hangingPunct="1"/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685480" y="1138814"/>
            <a:ext cx="8752071" cy="9942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2825" hangingPunct="1"/>
            <a:endParaRPr lang="ru-RU" kern="12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3" name="Прямая соединительная линия 11"/>
          <p:cNvCxnSpPr/>
          <p:nvPr/>
        </p:nvCxnSpPr>
        <p:spPr>
          <a:xfrm>
            <a:off x="1691458" y="6654933"/>
            <a:ext cx="874609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67248" y="6756568"/>
            <a:ext cx="449874" cy="388114"/>
          </a:xfrm>
        </p:spPr>
        <p:txBody>
          <a:bodyPr/>
          <a:lstStyle/>
          <a:p>
            <a:pPr defTabSz="1012825" hangingPunct="1"/>
            <a:fld id="{D0D4B307-578F-4E37-B704-2C4064BA6106}" type="slidenum">
              <a:rPr lang="en-US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657" y="133028"/>
            <a:ext cx="1431244" cy="794433"/>
          </a:xfrm>
          <a:prstGeom prst="rect">
            <a:avLst/>
          </a:prstGeom>
        </p:spPr>
      </p:pic>
      <p:sp>
        <p:nvSpPr>
          <p:cNvPr id="11" name="Прямоугольник 4"/>
          <p:cNvSpPr/>
          <p:nvPr/>
        </p:nvSpPr>
        <p:spPr>
          <a:xfrm>
            <a:off x="344" y="1138816"/>
            <a:ext cx="1685136" cy="9942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303" tIns="50651" rIns="101303" bIns="50651" rtlCol="0" anchor="ctr"/>
          <a:lstStyle/>
          <a:p>
            <a:pPr defTabSz="1012825" hangingPunct="1"/>
            <a:endParaRPr lang="ru-RU" sz="3100" kern="1200">
              <a:solidFill>
                <a:prstClr val="white"/>
              </a:solidFill>
              <a:latin typeface="Arial Narrow" pitchFamily="34" charset="0"/>
            </a:endParaRPr>
          </a:p>
        </p:txBody>
      </p:sp>
      <p:sp>
        <p:nvSpPr>
          <p:cNvPr id="34" name="TextBox 8"/>
          <p:cNvSpPr txBox="1">
            <a:spLocks noChangeArrowheads="1"/>
          </p:cNvSpPr>
          <p:nvPr/>
        </p:nvSpPr>
        <p:spPr bwMode="auto">
          <a:xfrm>
            <a:off x="1970694" y="1335525"/>
            <a:ext cx="3680960" cy="3924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87788" tIns="43893" rIns="87788" bIns="43893">
            <a:spAutoFit/>
          </a:bodyPr>
          <a:lstStyle/>
          <a:p>
            <a:pPr defTabSz="1012825" hangingPunct="1"/>
            <a:r>
              <a:rPr lang="fr-FR" altLang="en-US" b="1" kern="1200">
                <a:solidFill>
                  <a:prstClr val="white">
                    <a:lumMod val="95000"/>
                  </a:prstClr>
                </a:solidFill>
                <a:latin typeface="Helvetica" panose="020B0604020202020204" pitchFamily="34" charset="0"/>
                <a:ea typeface="Arial Unicode MS" pitchFamily="34" charset="-128"/>
                <a:cs typeface="Helvetica" panose="020B0604020202020204" pitchFamily="34" charset="0"/>
              </a:rPr>
              <a:t>Applications</a:t>
            </a:r>
            <a:endParaRPr lang="fr-FR" altLang="en-US" b="1" kern="1200">
              <a:solidFill>
                <a:prstClr val="white">
                  <a:lumMod val="95000"/>
                </a:prstClr>
              </a:solidFill>
              <a:latin typeface="Helvetica" panose="020B0604020202020204" pitchFamily="34" charset="0"/>
              <a:ea typeface="Arial Unicode MS" pitchFamily="34" charset="-128"/>
              <a:cs typeface="Helvetica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89179" y="6664811"/>
            <a:ext cx="1986620" cy="236696"/>
          </a:xfrm>
          <a:prstGeom prst="rect">
            <a:avLst/>
          </a:prstGeom>
          <a:noFill/>
        </p:spPr>
        <p:txBody>
          <a:bodyPr wrap="none" lIns="97278" tIns="48638" rIns="97278" bIns="48638" rtlCol="0">
            <a:spAutoFit/>
          </a:bodyPr>
          <a:lstStyle/>
          <a:p>
            <a:pPr defTabSz="1012825" hangingPunct="1"/>
            <a:r>
              <a:rPr lang="ru-RU" sz="900" kern="1200"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© 20</a:t>
            </a:r>
            <a:r>
              <a:rPr lang="en-US" sz="900" kern="1200"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18 LakeDiamond Confidential</a:t>
            </a:r>
            <a:r>
              <a:rPr lang="ru-RU" sz="900" kern="1200"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4603002" y="2133062"/>
            <a:ext cx="5836056" cy="450227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</a:ln>
        </p:spPr>
        <p:txBody>
          <a:bodyPr rot="0" vert="horz" wrap="square" lIns="91420" tIns="45710" rIns="91420" bIns="45710" anchor="t" anchorCtr="0">
            <a:noAutofit/>
          </a:bodyPr>
          <a:lstStyle/>
          <a:p>
            <a:pPr defTabSz="1012825" hangingPunct="1">
              <a:lnSpc>
                <a:spcPct val="150000"/>
              </a:lnSpc>
            </a:pPr>
            <a:endParaRPr lang="en-GB" sz="2800" b="1" kern="1200">
              <a:solidFill>
                <a:prstClr val="white"/>
              </a:solidFill>
              <a:latin typeface="Times New Roman"/>
              <a:ea typeface="Calibri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06723" y="2695355"/>
            <a:ext cx="49804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12825" hangingPunct="1"/>
            <a:r>
              <a:rPr lang="en-US" sz="1800" kern="1200" dirty="0">
                <a:solidFill>
                  <a:prstClr val="white"/>
                </a:solidFill>
                <a:latin typeface="Helvetica"/>
                <a:ea typeface="+mn-ea"/>
                <a:cs typeface="Helvetica"/>
              </a:rPr>
              <a:t>Applications</a:t>
            </a:r>
            <a:endParaRPr lang="en-US" sz="1800" kern="1200" dirty="0">
              <a:solidFill>
                <a:prstClr val="white"/>
              </a:solidFill>
              <a:latin typeface="Helvetica"/>
              <a:ea typeface="+mn-ea"/>
              <a:cs typeface="Helvetica"/>
            </a:endParaRPr>
          </a:p>
          <a:p>
            <a:pPr defTabSz="1012825" hangingPunct="1"/>
            <a:endParaRPr lang="en-US" sz="1800" kern="1200" dirty="0">
              <a:solidFill>
                <a:prstClr val="white"/>
              </a:solidFill>
              <a:latin typeface="Helvetica"/>
              <a:ea typeface="+mn-ea"/>
              <a:cs typeface="Helvetica"/>
            </a:endParaRPr>
          </a:p>
          <a:p>
            <a:pPr marL="285750" indent="-285750" defTabSz="1012825" hangingPunct="1">
              <a:buFont typeface="Arial" pitchFamily="34" charset="0"/>
              <a:buChar char="•"/>
            </a:pPr>
            <a:r>
              <a:rPr lang="en-US" sz="1800" kern="1200" dirty="0">
                <a:solidFill>
                  <a:prstClr val="white"/>
                </a:solidFill>
                <a:latin typeface="Helvetica"/>
                <a:ea typeface="+mn-ea"/>
                <a:cs typeface="Helvetica"/>
              </a:rPr>
              <a:t>Power beaming</a:t>
            </a:r>
            <a:endParaRPr lang="en-US" sz="1800" kern="1200" dirty="0">
              <a:solidFill>
                <a:prstClr val="white"/>
              </a:solidFill>
              <a:latin typeface="Helvetica"/>
              <a:ea typeface="+mn-ea"/>
              <a:cs typeface="Helvetica"/>
            </a:endParaRPr>
          </a:p>
          <a:p>
            <a:pPr marL="792480" lvl="1" indent="-285750" defTabSz="1012825" hangingPunct="1">
              <a:buFont typeface="Arial" pitchFamily="34" charset="0"/>
              <a:buChar char="•"/>
            </a:pPr>
            <a:r>
              <a:rPr lang="en-US" sz="1800" kern="1200" dirty="0">
                <a:solidFill>
                  <a:prstClr val="white"/>
                </a:solidFill>
                <a:latin typeface="Helvetica"/>
                <a:ea typeface="+mn-ea"/>
                <a:cs typeface="Helvetica"/>
              </a:rPr>
              <a:t>Drones</a:t>
            </a:r>
            <a:endParaRPr lang="en-US" sz="1800" kern="1200" dirty="0">
              <a:solidFill>
                <a:prstClr val="white"/>
              </a:solidFill>
              <a:latin typeface="Helvetica"/>
              <a:ea typeface="+mn-ea"/>
              <a:cs typeface="Helvetica"/>
            </a:endParaRPr>
          </a:p>
          <a:p>
            <a:pPr marL="792480" lvl="1" indent="-285750" defTabSz="1012825" hangingPunct="1">
              <a:buFont typeface="Arial" pitchFamily="34" charset="0"/>
              <a:buChar char="•"/>
            </a:pPr>
            <a:r>
              <a:rPr lang="en-US" sz="1800" kern="1200" dirty="0">
                <a:solidFill>
                  <a:prstClr val="white"/>
                </a:solidFill>
                <a:latin typeface="Helvetica"/>
                <a:ea typeface="+mn-ea"/>
                <a:cs typeface="Helvetica"/>
              </a:rPr>
              <a:t>Planes</a:t>
            </a:r>
            <a:endParaRPr lang="en-US" sz="1800" kern="1200" dirty="0">
              <a:solidFill>
                <a:prstClr val="white"/>
              </a:solidFill>
              <a:latin typeface="Helvetica"/>
              <a:ea typeface="+mn-ea"/>
              <a:cs typeface="Helvetica"/>
            </a:endParaRPr>
          </a:p>
          <a:p>
            <a:pPr marL="792480" lvl="1" indent="-285750" defTabSz="1012825" hangingPunct="1">
              <a:buFont typeface="Arial" pitchFamily="34" charset="0"/>
              <a:buChar char="•"/>
            </a:pPr>
            <a:r>
              <a:rPr lang="en-US" sz="1800" kern="1200" dirty="0">
                <a:solidFill>
                  <a:prstClr val="white"/>
                </a:solidFill>
                <a:latin typeface="Helvetica"/>
                <a:ea typeface="+mn-ea"/>
                <a:cs typeface="Helvetica"/>
              </a:rPr>
              <a:t>Satellites </a:t>
            </a:r>
            <a:endParaRPr lang="en-US" sz="1800" kern="1200" dirty="0">
              <a:solidFill>
                <a:prstClr val="white"/>
              </a:solidFill>
              <a:latin typeface="Helvetica"/>
              <a:ea typeface="+mn-ea"/>
              <a:cs typeface="Helvetica"/>
            </a:endParaRPr>
          </a:p>
          <a:p>
            <a:pPr marL="285750" indent="-285750" defTabSz="1012825" hangingPunct="1">
              <a:buFont typeface="Arial" pitchFamily="34" charset="0"/>
              <a:buChar char="•"/>
            </a:pPr>
            <a:r>
              <a:rPr lang="en-US" sz="1800" kern="1200" dirty="0">
                <a:solidFill>
                  <a:prstClr val="white"/>
                </a:solidFill>
                <a:latin typeface="Helvetica"/>
                <a:ea typeface="+mn-ea"/>
                <a:cs typeface="Helvetica"/>
              </a:rPr>
              <a:t>Telecommunications</a:t>
            </a:r>
            <a:endParaRPr lang="en-US" sz="1800" kern="1200" dirty="0">
              <a:solidFill>
                <a:prstClr val="white"/>
              </a:solidFill>
              <a:latin typeface="Helvetica"/>
              <a:ea typeface="+mn-ea"/>
              <a:cs typeface="Helvetica"/>
            </a:endParaRPr>
          </a:p>
          <a:p>
            <a:pPr marL="792480" lvl="1" indent="-285750" defTabSz="1012825" hangingPunct="1">
              <a:buFont typeface="Arial" pitchFamily="34" charset="0"/>
              <a:buChar char="•"/>
            </a:pPr>
            <a:r>
              <a:rPr lang="fr-CH" sz="1800" kern="1200" dirty="0">
                <a:solidFill>
                  <a:prstClr val="white"/>
                </a:solidFill>
                <a:latin typeface="Helvetica"/>
                <a:ea typeface="+mn-ea"/>
                <a:cs typeface="Helvetica"/>
              </a:rPr>
              <a:t>G</a:t>
            </a:r>
            <a:r>
              <a:rPr lang="en-US" sz="1800" kern="1200" dirty="0">
                <a:solidFill>
                  <a:prstClr val="white"/>
                </a:solidFill>
                <a:latin typeface="Helvetica"/>
                <a:ea typeface="+mn-ea"/>
                <a:cs typeface="Helvetica"/>
              </a:rPr>
              <a:t>round - Ground</a:t>
            </a:r>
            <a:endParaRPr lang="en-US" sz="1800" kern="1200" dirty="0">
              <a:solidFill>
                <a:prstClr val="white"/>
              </a:solidFill>
              <a:latin typeface="Helvetica"/>
              <a:ea typeface="+mn-ea"/>
              <a:cs typeface="Helvetica"/>
            </a:endParaRPr>
          </a:p>
          <a:p>
            <a:pPr marL="792480" lvl="1" indent="-285750" defTabSz="1012825" hangingPunct="1">
              <a:buFont typeface="Arial" pitchFamily="34" charset="0"/>
              <a:buChar char="•"/>
            </a:pPr>
            <a:r>
              <a:rPr lang="fr-CH" sz="1800" kern="1200" dirty="0">
                <a:solidFill>
                  <a:prstClr val="white"/>
                </a:solidFill>
                <a:latin typeface="Helvetica"/>
                <a:ea typeface="+mn-ea"/>
                <a:cs typeface="Helvetica"/>
              </a:rPr>
              <a:t>Ground - Satellite</a:t>
            </a:r>
            <a:endParaRPr lang="en-US" sz="1800" kern="1200" dirty="0">
              <a:solidFill>
                <a:prstClr val="white"/>
              </a:solidFill>
              <a:latin typeface="Helvetica"/>
              <a:ea typeface="+mn-ea"/>
              <a:cs typeface="Helvetica"/>
            </a:endParaRPr>
          </a:p>
          <a:p>
            <a:pPr marL="792480" lvl="1" indent="-285750" defTabSz="1012825" hangingPunct="1">
              <a:buFont typeface="Arial" pitchFamily="34" charset="0"/>
              <a:buChar char="•"/>
            </a:pPr>
            <a:r>
              <a:rPr lang="fr-CH" sz="1800" kern="1200" dirty="0">
                <a:solidFill>
                  <a:prstClr val="white"/>
                </a:solidFill>
                <a:latin typeface="Helvetica"/>
                <a:ea typeface="+mn-ea"/>
                <a:cs typeface="Helvetica"/>
              </a:rPr>
              <a:t>Satellite - Satellite</a:t>
            </a:r>
            <a:endParaRPr lang="en-US" sz="1800" kern="1200" dirty="0">
              <a:solidFill>
                <a:prstClr val="white"/>
              </a:solidFill>
              <a:latin typeface="Helvetica"/>
              <a:ea typeface="+mn-ea"/>
              <a:cs typeface="Helvetica"/>
            </a:endParaRPr>
          </a:p>
          <a:p>
            <a:pPr marL="285750" indent="-285750" defTabSz="1012825" hangingPunct="1">
              <a:buFont typeface="Arial" pitchFamily="34" charset="0"/>
              <a:buChar char="•"/>
            </a:pPr>
            <a:endParaRPr lang="en-US" sz="1800" kern="1200" dirty="0">
              <a:solidFill>
                <a:prstClr val="white"/>
              </a:solidFill>
              <a:latin typeface="Helvetica"/>
              <a:ea typeface="+mn-ea"/>
              <a:cs typeface="Helvetica"/>
            </a:endParaRPr>
          </a:p>
          <a:p>
            <a:pPr defTabSz="1012825" hangingPunct="1"/>
            <a:endParaRPr lang="en-US" sz="1800" kern="1200" dirty="0">
              <a:solidFill>
                <a:prstClr val="white"/>
              </a:solidFill>
              <a:latin typeface="Helvetica"/>
              <a:ea typeface="+mn-ea"/>
              <a:cs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0199" y="2315974"/>
            <a:ext cx="3468052" cy="194841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30" y="4866213"/>
            <a:ext cx="3902931" cy="12454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du contenu 2" descr="powerbeamdrone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5156200" y="4349750"/>
            <a:ext cx="5254625" cy="228981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685480" y="1138814"/>
            <a:ext cx="8752071" cy="9942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  <p:cxnSp>
        <p:nvCxnSpPr>
          <p:cNvPr id="13" name="Прямая соединительная линия 11"/>
          <p:cNvCxnSpPr/>
          <p:nvPr/>
        </p:nvCxnSpPr>
        <p:spPr>
          <a:xfrm>
            <a:off x="1691458" y="6654933"/>
            <a:ext cx="874609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0D4B307-578F-4E37-B704-2C4064BA6106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j-ea"/>
                <a:cs typeface="+mj-cs"/>
                <a:sym typeface="Calibri"/>
              </a:rPr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j-ea"/>
              <a:cs typeface="+mj-cs"/>
              <a:sym typeface="Calibri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657" y="133028"/>
            <a:ext cx="1431244" cy="794433"/>
          </a:xfrm>
          <a:prstGeom prst="rect">
            <a:avLst/>
          </a:prstGeom>
        </p:spPr>
      </p:pic>
      <p:sp>
        <p:nvSpPr>
          <p:cNvPr id="11" name="Прямоугольник 4"/>
          <p:cNvSpPr/>
          <p:nvPr/>
        </p:nvSpPr>
        <p:spPr>
          <a:xfrm>
            <a:off x="344" y="1138816"/>
            <a:ext cx="1685136" cy="9942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303" tIns="50651" rIns="101303" bIns="50651" rtlCol="0" anchor="ctr"/>
          <a:lstStyle/>
          <a:p>
            <a:pPr marL="0" marR="0" lvl="0" indent="0" algn="l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3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  <a:sym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89179" y="6664811"/>
            <a:ext cx="1986620" cy="236696"/>
          </a:xfrm>
          <a:prstGeom prst="rect">
            <a:avLst/>
          </a:prstGeom>
          <a:noFill/>
        </p:spPr>
        <p:txBody>
          <a:bodyPr wrap="none" lIns="97278" tIns="48638" rIns="97278" bIns="48638" rtlCol="0">
            <a:spAutoFit/>
          </a:bodyPr>
          <a:lstStyle/>
          <a:p>
            <a:pPr marL="0" marR="0" lvl="0" indent="0" algn="l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ru-RU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  <a:sym typeface="Calibri"/>
              </a:rPr>
              <a:t>© 20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  <a:sym typeface="Calibri"/>
              </a:rPr>
              <a:t>18 LakeDiamond Confidential</a:t>
            </a:r>
            <a:r>
              <a:rPr kumimoji="0" lang="ru-RU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elvetica" panose="020B0604020202020204" pitchFamily="34" charset="0"/>
                <a:ea typeface="+mj-ea"/>
                <a:cs typeface="Helvetica" panose="020B0604020202020204" pitchFamily="34" charset="0"/>
                <a:sym typeface="Calibri"/>
              </a:rPr>
              <a:t> </a:t>
            </a:r>
          </a:p>
        </p:txBody>
      </p:sp>
      <p:sp>
        <p:nvSpPr>
          <p:cNvPr id="2" name="TextBox 8"/>
          <p:cNvSpPr txBox="1">
            <a:spLocks noChangeArrowheads="1"/>
          </p:cNvSpPr>
          <p:nvPr/>
        </p:nvSpPr>
        <p:spPr bwMode="auto">
          <a:xfrm>
            <a:off x="-43527" y="5785605"/>
            <a:ext cx="6920615" cy="4533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87788" tIns="43893" rIns="87788" bIns="43893">
            <a:spAutoFit/>
          </a:bodyPr>
          <a:p>
            <a:pPr marL="0" marR="0" lvl="0" indent="0" algn="l" defTabSz="1012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Helvetica" panose="020B0604020202020204" pitchFamily="34" charset="0"/>
                <a:ea typeface="Arial Unicode MS" pitchFamily="34" charset="-128"/>
                <a:cs typeface="Helvetica" panose="020B0604020202020204" pitchFamily="34" charset="0"/>
                <a:sym typeface="Calibri"/>
              </a:rPr>
              <a:t>Diamond-enhanced optical devices</a:t>
            </a:r>
            <a:endParaRPr kumimoji="0" lang="en-US" sz="2400" b="1" i="0" u="none" strike="noStrike" kern="1200" cap="none" spc="0" normalizeH="0" baseline="0" noProof="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Helvetica" panose="020B0604020202020204" pitchFamily="34" charset="0"/>
              <a:ea typeface="Arial Unicode MS" pitchFamily="34" charset="-128"/>
              <a:cs typeface="Helvetica" panose="020B0604020202020204" pitchFamily="34" charset="0"/>
              <a:sym typeface="Calibri"/>
            </a:endParaRPr>
          </a:p>
        </p:txBody>
      </p:sp>
      <p:pic>
        <p:nvPicPr>
          <p:cNvPr id="5" name="Espace réservé du contenu 4" descr="powerbeam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52400" y="2223135"/>
            <a:ext cx="5797550" cy="2952750"/>
          </a:xfrm>
          <a:prstGeom prst="rect">
            <a:avLst/>
          </a:prstGeom>
        </p:spPr>
      </p:pic>
      <p:pic>
        <p:nvPicPr>
          <p:cNvPr id="155" name="Google Shape;155;p24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530465" y="954405"/>
            <a:ext cx="2793365" cy="303974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8"/>
          <p:cNvSpPr/>
          <p:nvPr/>
        </p:nvSpPr>
        <p:spPr>
          <a:xfrm>
            <a:off x="9150707" y="1736333"/>
            <a:ext cx="842481" cy="66782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65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32326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1164" y="2120381"/>
            <a:ext cx="4604165" cy="45149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2825" hangingPunct="1"/>
            <a:endParaRPr lang="en-US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685480" y="1138814"/>
            <a:ext cx="8752071" cy="9942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12825" hangingPunct="1"/>
            <a:endParaRPr lang="ru-RU" kern="12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3" name="Прямая соединительная линия 11"/>
          <p:cNvCxnSpPr/>
          <p:nvPr/>
        </p:nvCxnSpPr>
        <p:spPr>
          <a:xfrm>
            <a:off x="1691458" y="6654933"/>
            <a:ext cx="874609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67248" y="6756568"/>
            <a:ext cx="449874" cy="388114"/>
          </a:xfrm>
        </p:spPr>
        <p:txBody>
          <a:bodyPr/>
          <a:lstStyle/>
          <a:p>
            <a:pPr defTabSz="1012825" hangingPunct="1"/>
            <a:fld id="{D0D4B307-578F-4E37-B704-2C4064BA6106}" type="slidenum">
              <a:rPr lang="en-US" kern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657" y="133028"/>
            <a:ext cx="1431244" cy="794433"/>
          </a:xfrm>
          <a:prstGeom prst="rect">
            <a:avLst/>
          </a:prstGeom>
        </p:spPr>
      </p:pic>
      <p:sp>
        <p:nvSpPr>
          <p:cNvPr id="11" name="Прямоугольник 4"/>
          <p:cNvSpPr/>
          <p:nvPr/>
        </p:nvSpPr>
        <p:spPr>
          <a:xfrm>
            <a:off x="344" y="1166756"/>
            <a:ext cx="1685136" cy="9942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303" tIns="50651" rIns="101303" bIns="50651" rtlCol="0" anchor="ctr"/>
          <a:lstStyle/>
          <a:p>
            <a:pPr defTabSz="1012825" hangingPunct="1"/>
            <a:endParaRPr lang="ru-RU" sz="3100" kern="1200">
              <a:solidFill>
                <a:prstClr val="white"/>
              </a:solidFill>
              <a:latin typeface="Arial Narrow" pitchFamily="34" charset="0"/>
            </a:endParaRPr>
          </a:p>
        </p:txBody>
      </p:sp>
      <p:sp>
        <p:nvSpPr>
          <p:cNvPr id="34" name="TextBox 8"/>
          <p:cNvSpPr txBox="1">
            <a:spLocks noChangeArrowheads="1"/>
          </p:cNvSpPr>
          <p:nvPr/>
        </p:nvSpPr>
        <p:spPr bwMode="auto">
          <a:xfrm>
            <a:off x="1970693" y="1335525"/>
            <a:ext cx="6920615" cy="3619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87788" tIns="43893" rIns="87788" bIns="43893">
            <a:spAutoFit/>
          </a:bodyPr>
          <a:lstStyle/>
          <a:p>
            <a:pPr defTabSz="1012825" hangingPunct="1"/>
            <a:r>
              <a:rPr lang="en-US" sz="1800" b="1" kern="1200" dirty="0">
                <a:solidFill>
                  <a:prstClr val="white">
                    <a:lumMod val="95000"/>
                  </a:prstClr>
                </a:solidFill>
                <a:latin typeface="Helvetica" panose="020B0604020202020204" pitchFamily="34" charset="0"/>
                <a:ea typeface="Arial Unicode MS" pitchFamily="34" charset="-128"/>
                <a:cs typeface="Helvetica" panose="020B0604020202020204" pitchFamily="34" charset="0"/>
              </a:rPr>
              <a:t>Competitor on the market</a:t>
            </a:r>
            <a:endParaRPr lang="en-US" b="1" kern="1200" dirty="0">
              <a:solidFill>
                <a:prstClr val="white">
                  <a:lumMod val="95000"/>
                </a:prstClr>
              </a:solidFill>
              <a:latin typeface="Helvetica" panose="020B0604020202020204" pitchFamily="34" charset="0"/>
              <a:ea typeface="Arial Unicode MS" pitchFamily="34" charset="-128"/>
              <a:cs typeface="Helvetica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89179" y="6664811"/>
            <a:ext cx="1986620" cy="236696"/>
          </a:xfrm>
          <a:prstGeom prst="rect">
            <a:avLst/>
          </a:prstGeom>
          <a:noFill/>
        </p:spPr>
        <p:txBody>
          <a:bodyPr wrap="none" lIns="97278" tIns="48638" rIns="97278" bIns="48638" rtlCol="0">
            <a:spAutoFit/>
          </a:bodyPr>
          <a:lstStyle/>
          <a:p>
            <a:pPr defTabSz="1012825" hangingPunct="1"/>
            <a:r>
              <a:rPr lang="ru-RU" sz="900" kern="1200"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© 20</a:t>
            </a:r>
            <a:r>
              <a:rPr lang="en-US" sz="900" kern="1200"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18 LakeDiamond Confidential</a:t>
            </a:r>
            <a:r>
              <a:rPr lang="ru-RU" sz="900" kern="1200">
                <a:solidFill>
                  <a:prstClr val="black">
                    <a:lumMod val="75000"/>
                    <a:lumOff val="25000"/>
                  </a:prst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4603002" y="2133062"/>
            <a:ext cx="5836056" cy="450227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</a:ln>
        </p:spPr>
        <p:txBody>
          <a:bodyPr rot="0" vert="horz" wrap="square" lIns="91420" tIns="45710" rIns="91420" bIns="45710" anchor="t" anchorCtr="0">
            <a:noAutofit/>
          </a:bodyPr>
          <a:lstStyle/>
          <a:p>
            <a:pPr defTabSz="1012825" hangingPunct="1">
              <a:lnSpc>
                <a:spcPct val="150000"/>
              </a:lnSpc>
            </a:pPr>
            <a:endParaRPr lang="en-GB" sz="2800" b="1" kern="1200">
              <a:solidFill>
                <a:prstClr val="white"/>
              </a:solidFill>
              <a:latin typeface="Times New Roman"/>
              <a:ea typeface="Calibri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19700" y="2329606"/>
            <a:ext cx="5230828" cy="2307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12825" hangingPunct="1"/>
            <a:r>
              <a:rPr lang="en-US" sz="1800" kern="1200" dirty="0">
                <a:solidFill>
                  <a:prstClr val="white"/>
                </a:solidFill>
                <a:latin typeface="Helvetica"/>
                <a:ea typeface="+mn-ea"/>
                <a:cs typeface="Helvetica"/>
              </a:rPr>
              <a:t>Currently on the market, only with a cable</a:t>
            </a:r>
            <a:endParaRPr lang="en-US" sz="1800" kern="1200" dirty="0">
              <a:solidFill>
                <a:prstClr val="white"/>
              </a:solidFill>
              <a:latin typeface="Helvetica"/>
              <a:ea typeface="+mn-ea"/>
              <a:cs typeface="Helvetica"/>
            </a:endParaRPr>
          </a:p>
          <a:p>
            <a:pPr defTabSz="1012825" hangingPunct="1"/>
            <a:endParaRPr lang="en-US" sz="1800" kern="1200" dirty="0">
              <a:solidFill>
                <a:prstClr val="white"/>
              </a:solidFill>
              <a:latin typeface="Helvetica"/>
              <a:ea typeface="+mn-ea"/>
              <a:cs typeface="Helvetica"/>
            </a:endParaRPr>
          </a:p>
          <a:p>
            <a:pPr defTabSz="1012825" hangingPunct="1"/>
            <a:endParaRPr lang="en-US" sz="1800" kern="1200" dirty="0">
              <a:solidFill>
                <a:prstClr val="white"/>
              </a:solidFill>
              <a:latin typeface="Helvetica"/>
              <a:ea typeface="+mn-ea"/>
              <a:cs typeface="Helvetica"/>
            </a:endParaRPr>
          </a:p>
          <a:p>
            <a:pPr defTabSz="1012825" hangingPunct="1"/>
            <a:r>
              <a:rPr lang="en-US" sz="1800" kern="1200" dirty="0">
                <a:solidFill>
                  <a:prstClr val="white"/>
                </a:solidFill>
                <a:latin typeface="Helvetica"/>
                <a:ea typeface="+mn-ea"/>
                <a:cs typeface="Helvetica"/>
              </a:rPr>
              <a:t>Our advantage </a:t>
            </a:r>
            <a:endParaRPr lang="en-US" sz="1800" kern="1200" dirty="0">
              <a:solidFill>
                <a:prstClr val="white"/>
              </a:solidFill>
              <a:latin typeface="Helvetica"/>
              <a:ea typeface="+mn-ea"/>
              <a:cs typeface="Helvetica"/>
            </a:endParaRPr>
          </a:p>
          <a:p>
            <a:pPr marL="285750" indent="-285750" defTabSz="1012825" hangingPunct="1">
              <a:buFont typeface="Arial" pitchFamily="34" charset="0"/>
              <a:buChar char="•"/>
            </a:pPr>
            <a:r>
              <a:rPr lang="en-US" sz="1800" kern="1200" dirty="0">
                <a:solidFill>
                  <a:prstClr val="white"/>
                </a:solidFill>
                <a:latin typeface="Helvetica"/>
                <a:ea typeface="+mn-ea"/>
                <a:cs typeface="Helvetica"/>
              </a:rPr>
              <a:t>Wireless</a:t>
            </a:r>
            <a:endParaRPr lang="en-US" sz="1800" kern="1200" dirty="0">
              <a:solidFill>
                <a:prstClr val="white"/>
              </a:solidFill>
              <a:latin typeface="Helvetica"/>
              <a:ea typeface="+mn-ea"/>
              <a:cs typeface="Helvetica"/>
            </a:endParaRPr>
          </a:p>
          <a:p>
            <a:pPr marL="285750" indent="-285750" defTabSz="1012825" hangingPunct="1">
              <a:buFont typeface="Arial" pitchFamily="34" charset="0"/>
              <a:buChar char="•"/>
            </a:pPr>
            <a:r>
              <a:rPr lang="en-US" sz="1800" kern="1200" dirty="0">
                <a:solidFill>
                  <a:prstClr val="white"/>
                </a:solidFill>
                <a:latin typeface="Helvetica"/>
                <a:ea typeface="+mn-ea"/>
                <a:cs typeface="Helvetica"/>
              </a:rPr>
              <a:t>Freedom of movement </a:t>
            </a:r>
            <a:endParaRPr lang="en-US" sz="1800" kern="1200" dirty="0">
              <a:solidFill>
                <a:prstClr val="white"/>
              </a:solidFill>
              <a:latin typeface="Helvetica"/>
              <a:ea typeface="+mn-ea"/>
              <a:cs typeface="Helvetica"/>
            </a:endParaRPr>
          </a:p>
          <a:p>
            <a:pPr marL="285750" indent="-285750" defTabSz="1012825" hangingPunct="1">
              <a:buFont typeface="Arial" pitchFamily="34" charset="0"/>
              <a:buChar char="•"/>
            </a:pPr>
            <a:r>
              <a:rPr lang="en-US" sz="1800" kern="1200" dirty="0">
                <a:solidFill>
                  <a:prstClr val="white"/>
                </a:solidFill>
                <a:latin typeface="Helvetica"/>
                <a:ea typeface="+mn-ea"/>
                <a:cs typeface="Helvetica"/>
              </a:rPr>
              <a:t>Operating during the loading phase</a:t>
            </a:r>
            <a:endParaRPr lang="en-US" sz="1800" kern="1200" dirty="0">
              <a:solidFill>
                <a:prstClr val="white"/>
              </a:solidFill>
              <a:latin typeface="Helvetica"/>
              <a:ea typeface="+mn-ea"/>
              <a:cs typeface="Helvetica"/>
            </a:endParaRPr>
          </a:p>
          <a:p>
            <a:pPr defTabSz="1012825" hangingPunct="1"/>
            <a:endParaRPr lang="en-US" sz="1800" kern="1200" dirty="0">
              <a:solidFill>
                <a:prstClr val="white"/>
              </a:solidFill>
              <a:latin typeface="Helvetica"/>
              <a:ea typeface="+mn-ea"/>
              <a:cs typeface="Helvetica"/>
            </a:endParaRPr>
          </a:p>
        </p:txBody>
      </p:sp>
      <p:pic>
        <p:nvPicPr>
          <p:cNvPr id="4" name="Video_Drone_AT&amp;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0801" y="2351921"/>
            <a:ext cx="3620236" cy="36202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8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Rectangle 9"/>
          <p:cNvSpPr/>
          <p:nvPr/>
        </p:nvSpPr>
        <p:spPr>
          <a:xfrm>
            <a:off x="1685503" y="1139061"/>
            <a:ext cx="8753979" cy="994465"/>
          </a:xfrm>
          <a:prstGeom prst="rect">
            <a:avLst/>
          </a:prstGeom>
          <a:solidFill>
            <a:srgbClr val="17375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0" name="Прямая соединительная линия 11"/>
          <p:cNvSpPr/>
          <p:nvPr/>
        </p:nvSpPr>
        <p:spPr>
          <a:xfrm>
            <a:off x="1691482" y="6656382"/>
            <a:ext cx="8748001" cy="1"/>
          </a:xfrm>
          <a:prstGeom prst="line">
            <a:avLst/>
          </a:prstGeom>
          <a:ln>
            <a:solidFill>
              <a:srgbClr val="A6A6A6"/>
            </a:solidFill>
          </a:ln>
        </p:spPr>
        <p:txBody>
          <a:bodyPr lIns="45719" rIns="45719"/>
          <a:lstStyle/>
          <a:p/>
        </p:txBody>
      </p:sp>
      <p:sp>
        <p:nvSpPr>
          <p:cNvPr id="281" name="Slide Number Placeholder 2"/>
          <p:cNvSpPr txBox="1">
            <a:spLocks noGrp="1"/>
          </p:cNvSpPr>
          <p:nvPr>
            <p:ph type="sldNum" sz="quarter" idx="4294967295"/>
          </p:nvPr>
        </p:nvSpPr>
        <p:spPr>
          <a:xfrm>
            <a:off x="9631753" y="6806226"/>
            <a:ext cx="287186" cy="29182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</a:p>
        </p:txBody>
      </p:sp>
      <p:pic>
        <p:nvPicPr>
          <p:cNvPr id="282" name="Picture 20" descr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341" y="133056"/>
            <a:ext cx="1431558" cy="79460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83" name="Прямоугольник 4"/>
          <p:cNvSpPr/>
          <p:nvPr/>
        </p:nvSpPr>
        <p:spPr>
          <a:xfrm>
            <a:off x="1" y="1139063"/>
            <a:ext cx="1685502" cy="994463"/>
          </a:xfrm>
          <a:prstGeom prst="rect">
            <a:avLst/>
          </a:prstGeom>
          <a:solidFill>
            <a:srgbClr val="1F497D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1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</a:p>
        </p:txBody>
      </p:sp>
      <p:sp>
        <p:nvSpPr>
          <p:cNvPr id="284" name="TextBox 8"/>
          <p:cNvSpPr txBox="1"/>
          <p:nvPr/>
        </p:nvSpPr>
        <p:spPr>
          <a:xfrm>
            <a:off x="1970780" y="1335816"/>
            <a:ext cx="6922121" cy="636270"/>
          </a:xfrm>
          <a:prstGeom prst="rect">
            <a:avLst/>
          </a:prstGeom>
          <a:ln w="12700">
            <a:miter lim="400000"/>
          </a:ln>
        </p:spPr>
        <p:txBody>
          <a:bodyPr lIns="43903" tIns="43903" rIns="43903" bIns="43903">
            <a:spAutoFit/>
          </a:bodyPr>
          <a:lstStyle>
            <a:lvl1pPr>
              <a:defRPr sz="1800">
                <a:solidFill>
                  <a:srgbClr val="F2F2F2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System integration for energy transmission </a:t>
            </a:r>
          </a:p>
          <a:p>
            <a:r>
              <a:rPr lang="fr-FR"/>
              <a:t>Power beaming</a:t>
            </a:r>
            <a:endParaRPr lang="fr-FR"/>
          </a:p>
        </p:txBody>
      </p:sp>
      <p:sp>
        <p:nvSpPr>
          <p:cNvPr id="285" name="TextBox 13"/>
          <p:cNvSpPr txBox="1"/>
          <p:nvPr/>
        </p:nvSpPr>
        <p:spPr>
          <a:xfrm>
            <a:off x="1589181" y="6666262"/>
            <a:ext cx="1884440" cy="236999"/>
          </a:xfrm>
          <a:prstGeom prst="rect">
            <a:avLst/>
          </a:prstGeom>
          <a:ln w="12700">
            <a:miter lim="400000"/>
          </a:ln>
        </p:spPr>
        <p:txBody>
          <a:bodyPr wrap="none" lIns="48648" tIns="48648" rIns="48648" bIns="48648">
            <a:spAutoFit/>
          </a:bodyPr>
          <a:lstStyle/>
          <a:p>
            <a:pPr>
              <a:defRPr sz="900">
                <a:solidFill>
                  <a:srgbClr val="40404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© 2018 LakeDiamond Confidential </a:t>
            </a:r>
          </a:p>
        </p:txBody>
      </p:sp>
      <p:sp>
        <p:nvSpPr>
          <p:cNvPr id="291" name="TextBox 34"/>
          <p:cNvSpPr txBox="1"/>
          <p:nvPr/>
        </p:nvSpPr>
        <p:spPr>
          <a:xfrm rot="19473082">
            <a:off x="3362256" y="4318108"/>
            <a:ext cx="1746757" cy="358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/>
            </a:lvl1pPr>
          </a:lstStyle>
          <a:p>
            <a:r>
              <a:rPr dirty="0"/>
              <a:t>Range 1m – 1km</a:t>
            </a:r>
          </a:p>
        </p:txBody>
      </p:sp>
      <p:sp>
        <p:nvSpPr>
          <p:cNvPr id="294" name="Rectangle 37"/>
          <p:cNvSpPr/>
          <p:nvPr/>
        </p:nvSpPr>
        <p:spPr>
          <a:xfrm>
            <a:off x="5508526" y="3413976"/>
            <a:ext cx="504057" cy="432049"/>
          </a:xfrm>
          <a:prstGeom prst="rect">
            <a:avLst/>
          </a:prstGeom>
          <a:ln>
            <a:solidFill>
              <a:srgbClr val="4A7EBB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3" name="Groupe 2"/>
          <p:cNvGrpSpPr/>
          <p:nvPr/>
        </p:nvGrpSpPr>
        <p:grpSpPr>
          <a:xfrm>
            <a:off x="387689" y="1969047"/>
            <a:ext cx="9552592" cy="3781360"/>
            <a:chOff x="387689" y="2527847"/>
            <a:chExt cx="9552592" cy="3781360"/>
          </a:xfrm>
        </p:grpSpPr>
        <p:pic>
          <p:nvPicPr>
            <p:cNvPr id="286" name="Picture 28" descr="Picture 2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0053" y="2549880"/>
              <a:ext cx="6516639" cy="3665609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pic>
          <p:nvPicPr>
            <p:cNvPr id="287" name="Picture 29" descr="Picture 29"/>
            <p:cNvPicPr>
              <a:picLocks noChangeAspect="1"/>
            </p:cNvPicPr>
            <p:nvPr/>
          </p:nvPicPr>
          <p:blipFill>
            <a:blip r:embed="rId3"/>
            <a:srcRect l="23940" t="35946" r="30087" b="8312"/>
            <a:stretch>
              <a:fillRect/>
            </a:stretch>
          </p:blipFill>
          <p:spPr>
            <a:xfrm>
              <a:off x="531705" y="2540000"/>
              <a:ext cx="2516040" cy="1716040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sp>
          <p:nvSpPr>
            <p:cNvPr id="288" name="Rectangle 30"/>
            <p:cNvSpPr/>
            <p:nvPr/>
          </p:nvSpPr>
          <p:spPr>
            <a:xfrm>
              <a:off x="387689" y="2527847"/>
              <a:ext cx="2664298" cy="1584177"/>
            </a:xfrm>
            <a:prstGeom prst="rect">
              <a:avLst/>
            </a:prstGeom>
            <a:ln>
              <a:solidFill>
                <a:srgbClr val="4A7EBB"/>
              </a:solidFill>
            </a:ln>
          </p:spPr>
          <p:txBody>
            <a:bodyPr lIns="45719" rIns="45719" anchor="ctr"/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9" name="TextBox 31"/>
            <p:cNvSpPr txBox="1"/>
            <p:nvPr/>
          </p:nvSpPr>
          <p:spPr>
            <a:xfrm>
              <a:off x="1539818" y="3319934"/>
              <a:ext cx="1512169" cy="624841"/>
            </a:xfrm>
            <a:prstGeom prst="rect">
              <a:avLst/>
            </a:prstGeom>
            <a:ln w="12700">
              <a:miter lim="400000"/>
            </a:ln>
          </p:spPr>
          <p:txBody>
            <a:bodyPr lIns="45719" rIns="45719">
              <a:spAutoFit/>
            </a:bodyPr>
            <a:lstStyle>
              <a:lvl1pPr algn="ctr">
                <a:defRPr sz="1200"/>
              </a:lvl1pPr>
            </a:lstStyle>
            <a:p>
              <a:r>
                <a:t>Array of lasers mounted on tracking system</a:t>
              </a:r>
            </a:p>
          </p:txBody>
        </p:sp>
        <p:sp>
          <p:nvSpPr>
            <p:cNvPr id="290" name="Straight Arrow Connector 32"/>
            <p:cNvSpPr/>
            <p:nvPr/>
          </p:nvSpPr>
          <p:spPr>
            <a:xfrm>
              <a:off x="1685504" y="4121901"/>
              <a:ext cx="1086719" cy="1380307"/>
            </a:xfrm>
            <a:prstGeom prst="line">
              <a:avLst/>
            </a:prstGeom>
            <a:ln w="25400">
              <a:solidFill>
                <a:srgbClr val="17375E"/>
              </a:solidFill>
              <a:tailEnd type="triangle"/>
            </a:ln>
          </p:spPr>
          <p:txBody>
            <a:bodyPr lIns="45719" rIns="45719"/>
            <a:lstStyle/>
            <a:p/>
          </p:txBody>
        </p:sp>
        <p:pic>
          <p:nvPicPr>
            <p:cNvPr id="292" name="Picture 35" descr="Picture 35"/>
            <p:cNvPicPr>
              <a:picLocks noChangeAspect="1"/>
            </p:cNvPicPr>
            <p:nvPr/>
          </p:nvPicPr>
          <p:blipFill>
            <a:blip r:embed="rId4"/>
            <a:srcRect l="32349" t="62710" r="37526"/>
            <a:stretch>
              <a:fillRect/>
            </a:stretch>
          </p:blipFill>
          <p:spPr>
            <a:xfrm>
              <a:off x="6843937" y="4242464"/>
              <a:ext cx="2952329" cy="2055724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sp>
          <p:nvSpPr>
            <p:cNvPr id="293" name="TextBox 36"/>
            <p:cNvSpPr txBox="1"/>
            <p:nvPr/>
          </p:nvSpPr>
          <p:spPr>
            <a:xfrm>
              <a:off x="8140080" y="5684365"/>
              <a:ext cx="1800201" cy="624841"/>
            </a:xfrm>
            <a:prstGeom prst="rect">
              <a:avLst/>
            </a:prstGeom>
            <a:ln w="12700">
              <a:miter lim="400000"/>
            </a:ln>
          </p:spPr>
          <p:txBody>
            <a:bodyPr lIns="45719" rIns="45719">
              <a:spAutoFit/>
            </a:bodyPr>
            <a:lstStyle>
              <a:lvl1pPr algn="ctr">
                <a:defRPr sz="1200"/>
              </a:lvl1pPr>
            </a:lstStyle>
            <a:p>
              <a:r>
                <a:rPr dirty="0"/>
                <a:t>Photovoltaic cell mounted on tracking system</a:t>
              </a:r>
            </a:p>
          </p:txBody>
        </p:sp>
        <p:sp>
          <p:nvSpPr>
            <p:cNvPr id="295" name="Straight Arrow Connector 38"/>
            <p:cNvSpPr/>
            <p:nvPr/>
          </p:nvSpPr>
          <p:spPr>
            <a:xfrm flipH="1" flipV="1">
              <a:off x="6012582" y="3630000"/>
              <a:ext cx="2307519" cy="612465"/>
            </a:xfrm>
            <a:prstGeom prst="line">
              <a:avLst/>
            </a:prstGeom>
            <a:ln w="25400">
              <a:solidFill>
                <a:srgbClr val="17375E"/>
              </a:solidFill>
              <a:tailEnd type="triangle"/>
            </a:ln>
          </p:spPr>
          <p:txBody>
            <a:bodyPr lIns="45719" rIns="45719"/>
            <a:lstStyle/>
            <a:p/>
          </p:txBody>
        </p:sp>
        <p:sp>
          <p:nvSpPr>
            <p:cNvPr id="20" name="Rectangle 30"/>
            <p:cNvSpPr/>
            <p:nvPr/>
          </p:nvSpPr>
          <p:spPr>
            <a:xfrm>
              <a:off x="6925345" y="4256041"/>
              <a:ext cx="3014935" cy="2053166"/>
            </a:xfrm>
            <a:prstGeom prst="rect">
              <a:avLst/>
            </a:prstGeom>
            <a:ln>
              <a:solidFill>
                <a:srgbClr val="4A7EBB"/>
              </a:solidFill>
            </a:ln>
          </p:spPr>
          <p:txBody>
            <a:bodyPr lIns="45719" rIns="45719" anchor="ctr"/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21" name="Imag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115" y="747918"/>
            <a:ext cx="3274646" cy="19102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Espace réservé du contenu 1"/>
          <p:cNvSpPr/>
          <p:nvPr>
            <p:ph sz="half" idx="2"/>
          </p:nvPr>
        </p:nvSpPr>
        <p:spPr>
          <a:xfrm>
            <a:off x="163830" y="5271770"/>
            <a:ext cx="7012305" cy="2529840"/>
          </a:xfrm>
        </p:spPr>
        <p:txBody>
          <a:bodyPr>
            <a:normAutofit lnSpcReduction="10000"/>
          </a:bodyPr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Helvetica Neue"/>
                <a:ea typeface="Helvetica Neue"/>
                <a:cs typeface="Helvetica Neue"/>
                <a:sym typeface="Helvetica Neue"/>
              </a:rPr>
              <a:t>Two components :</a:t>
            </a:r>
            <a:endParaRPr lang="en-GB" sz="18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9105" lvl="1" indent="-268605" algn="l" rtl="0">
              <a:spcBef>
                <a:spcPts val="1160"/>
              </a:spcBef>
              <a:spcAft>
                <a:spcPts val="0"/>
              </a:spcAft>
              <a:buSzPts val="1330"/>
              <a:buChar char="◆"/>
            </a:pPr>
            <a:r>
              <a:rPr lang="en-GB" sz="1800">
                <a:latin typeface="Helvetica Neue"/>
                <a:ea typeface="Helvetica Neue"/>
                <a:cs typeface="Helvetica Neue"/>
                <a:sym typeface="Helvetica Neue"/>
              </a:rPr>
              <a:t>A high power laser mounted on a rotating base</a:t>
            </a:r>
            <a:endParaRPr lang="en-GB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9105" lvl="1" indent="-268605" algn="l" rtl="0">
              <a:spcBef>
                <a:spcPts val="760"/>
              </a:spcBef>
              <a:spcAft>
                <a:spcPts val="0"/>
              </a:spcAft>
              <a:buSzPts val="1330"/>
              <a:buChar char="◆"/>
            </a:pPr>
            <a:r>
              <a:rPr lang="en-GB" sz="1800" b="1">
                <a:latin typeface="Helvetica Neue"/>
                <a:ea typeface="Helvetica Neue"/>
                <a:cs typeface="Helvetica Neue"/>
                <a:sym typeface="Helvetica Neue"/>
              </a:rPr>
              <a:t>A photovoltaic cell</a:t>
            </a:r>
            <a:r>
              <a:rPr lang="en-GB" sz="18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lang="en-GB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9105" lvl="1" indent="-268605" algn="l" rtl="0">
              <a:spcBef>
                <a:spcPts val="760"/>
              </a:spcBef>
              <a:spcAft>
                <a:spcPts val="0"/>
              </a:spcAft>
              <a:buSzPts val="1330"/>
              <a:buChar char="◆"/>
            </a:pPr>
            <a:r>
              <a:rPr lang="fr-FR" altLang="en-GB" sz="1800" b="1">
                <a:latin typeface="Helvetica Neue"/>
                <a:ea typeface="Helvetica Neue"/>
                <a:cs typeface="Helvetica Neue"/>
                <a:sym typeface="Helvetica Neue"/>
              </a:rPr>
              <a:t>Diamond Laser</a:t>
            </a:r>
            <a:endParaRPr lang="fr-FR" altLang="en-GB" sz="18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fr-FR" altLang="en-US" sz="180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0128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10128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0128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10128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5199</Words>
  <Application>WPS Presentation</Application>
  <PresentationFormat>Personnalisé</PresentationFormat>
  <Paragraphs>442</Paragraphs>
  <Slides>29</Slides>
  <Notes>11</Notes>
  <HiddenSlides>0</HiddenSlides>
  <MMClips>1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2" baseType="lpstr">
      <vt:lpstr>Office Theme</vt:lpstr>
      <vt:lpstr>1_Office Theme</vt:lpstr>
      <vt:lpstr>Package</vt:lpstr>
      <vt:lpstr>PowerPoint 演示文稿</vt:lpstr>
      <vt:lpstr>PowerPoint 演示文稿</vt:lpstr>
      <vt:lpstr>Why diamond?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Mehdi Naamoun</dc:creator>
  <cp:lastModifiedBy>ASUS</cp:lastModifiedBy>
  <cp:revision>116</cp:revision>
  <dcterms:created xsi:type="dcterms:W3CDTF">2019-04-09T13:46:00Z</dcterms:created>
  <dcterms:modified xsi:type="dcterms:W3CDTF">2019-04-11T15:49:54Z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1036-10.1.0.5682</vt:lpwstr>
  </property>
</Properties>
</file>